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91" d="100"/>
          <a:sy n="91" d="100"/>
        </p:scale>
        <p:origin x="78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c:style val="2"/>
  <c:chart>
    <c:autoTitleDeleted val="1"/>
    <c:plotArea>
      <c:layout/>
      <c:doughnutChart>
        <c:varyColors val="1"/>
        <c:ser>
          <c:idx val="0"/>
          <c:order val="0"/>
          <c:tx>
            <c:strRef>
              <c:f>Sheet1!$B$1</c:f>
              <c:strCache>
                <c:ptCount val="1"/>
                <c:pt idx="0">
                  <c:v>LOE by Category</c:v>
                </c:pt>
              </c:strCache>
            </c:strRef>
          </c:tx>
          <c:spPr>
            <a:solidFill>
              <a:schemeClr val="accent1"/>
            </a:solidFill>
            <a:ln w="9525" cap="flat">
              <a:solidFill>
                <a:srgbClr val="F9F9F9"/>
              </a:solidFill>
              <a:prstDash val="solid"/>
              <a:round/>
            </a:ln>
            <a:effectLst/>
          </c:spPr>
          <c:dPt>
            <c:idx val="0"/>
            <c:bubble3D val="0"/>
            <c:spPr>
              <a:solidFill>
                <a:srgbClr val="0D1B2A"/>
              </a:solidFill>
              <a:effectLst/>
            </c:spPr>
            <c:extLst>
              <c:ext xmlns:c16="http://schemas.microsoft.com/office/drawing/2014/chart" uri="{C3380CC4-5D6E-409C-BE32-E72D297353CC}">
                <c16:uniqueId val="{00000001-AD28-4289-99C8-5F1A243A7C34}"/>
              </c:ext>
            </c:extLst>
          </c:dPt>
          <c:dPt>
            <c:idx val="1"/>
            <c:bubble3D val="0"/>
            <c:spPr>
              <a:solidFill>
                <a:srgbClr val="1B3050"/>
              </a:solidFill>
              <a:effectLst/>
            </c:spPr>
            <c:extLst>
              <c:ext xmlns:c16="http://schemas.microsoft.com/office/drawing/2014/chart" uri="{C3380CC4-5D6E-409C-BE32-E72D297353CC}">
                <c16:uniqueId val="{00000003-AD28-4289-99C8-5F1A243A7C34}"/>
              </c:ext>
            </c:extLst>
          </c:dPt>
          <c:dPt>
            <c:idx val="2"/>
            <c:bubble3D val="0"/>
            <c:spPr>
              <a:solidFill>
                <a:srgbClr val="2A3F5F"/>
              </a:solidFill>
              <a:effectLst/>
            </c:spPr>
            <c:extLst>
              <c:ext xmlns:c16="http://schemas.microsoft.com/office/drawing/2014/chart" uri="{C3380CC4-5D6E-409C-BE32-E72D297353CC}">
                <c16:uniqueId val="{00000005-AD28-4289-99C8-5F1A243A7C34}"/>
              </c:ext>
            </c:extLst>
          </c:dPt>
          <c:dPt>
            <c:idx val="3"/>
            <c:bubble3D val="0"/>
            <c:spPr>
              <a:solidFill>
                <a:srgbClr val="C9A84C"/>
              </a:solidFill>
              <a:effectLst/>
            </c:spPr>
            <c:extLst>
              <c:ext xmlns:c16="http://schemas.microsoft.com/office/drawing/2014/chart" uri="{C3380CC4-5D6E-409C-BE32-E72D297353CC}">
                <c16:uniqueId val="{00000007-AD28-4289-99C8-5F1A243A7C34}"/>
              </c:ext>
            </c:extLst>
          </c:dPt>
          <c:dPt>
            <c:idx val="4"/>
            <c:bubble3D val="0"/>
            <c:spPr>
              <a:solidFill>
                <a:srgbClr val="3D5A80"/>
              </a:solidFill>
              <a:effectLst/>
            </c:spPr>
            <c:extLst>
              <c:ext xmlns:c16="http://schemas.microsoft.com/office/drawing/2014/chart" uri="{C3380CC4-5D6E-409C-BE32-E72D297353CC}">
                <c16:uniqueId val="{00000009-AD28-4289-99C8-5F1A243A7C34}"/>
              </c:ext>
            </c:extLst>
          </c:dPt>
          <c:dPt>
            <c:idx val="5"/>
            <c:bubble3D val="0"/>
            <c:spPr>
              <a:solidFill>
                <a:srgbClr val="0EA5E9"/>
              </a:solidFill>
              <a:effectLst/>
            </c:spPr>
            <c:extLst>
              <c:ext xmlns:c16="http://schemas.microsoft.com/office/drawing/2014/chart" uri="{C3380CC4-5D6E-409C-BE32-E72D297353CC}">
                <c16:uniqueId val="{0000000B-AD28-4289-99C8-5F1A243A7C34}"/>
              </c:ext>
            </c:extLst>
          </c:dPt>
          <c:dPt>
            <c:idx val="6"/>
            <c:bubble3D val="0"/>
            <c:spPr>
              <a:solidFill>
                <a:srgbClr val="22C55E"/>
              </a:solidFill>
              <a:effectLst/>
            </c:spPr>
            <c:extLst>
              <c:ext xmlns:c16="http://schemas.microsoft.com/office/drawing/2014/chart" uri="{C3380CC4-5D6E-409C-BE32-E72D297353CC}">
                <c16:uniqueId val="{0000000D-AD28-4289-99C8-5F1A243A7C34}"/>
              </c:ext>
            </c:extLst>
          </c:dPt>
          <c:dPt>
            <c:idx val="7"/>
            <c:bubble3D val="0"/>
            <c:spPr>
              <a:solidFill>
                <a:srgbClr val="F97316"/>
              </a:solidFill>
              <a:effectLst/>
            </c:spPr>
            <c:extLst>
              <c:ext xmlns:c16="http://schemas.microsoft.com/office/drawing/2014/chart" uri="{C3380CC4-5D6E-409C-BE32-E72D297353CC}">
                <c16:uniqueId val="{0000000F-AD28-4289-99C8-5F1A243A7C34}"/>
              </c:ext>
            </c:extLst>
          </c:dPt>
          <c:dPt>
            <c:idx val="8"/>
            <c:bubble3D val="0"/>
            <c:spPr>
              <a:solidFill>
                <a:srgbClr val="94A3B8"/>
              </a:solidFill>
              <a:effectLst/>
            </c:spPr>
            <c:extLst>
              <c:ext xmlns:c16="http://schemas.microsoft.com/office/drawing/2014/chart" uri="{C3380CC4-5D6E-409C-BE32-E72D297353CC}">
                <c16:uniqueId val="{00000011-AD28-4289-99C8-5F1A243A7C34}"/>
              </c:ext>
            </c:extLst>
          </c:dPt>
          <c:dLbls>
            <c:dLbl>
              <c:idx val="0"/>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AD28-4289-99C8-5F1A243A7C34}"/>
                </c:ext>
              </c:extLst>
            </c:dLbl>
            <c:dLbl>
              <c:idx val="1"/>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AD28-4289-99C8-5F1A243A7C34}"/>
                </c:ext>
              </c:extLst>
            </c:dLbl>
            <c:dLbl>
              <c:idx val="2"/>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D28-4289-99C8-5F1A243A7C34}"/>
                </c:ext>
              </c:extLst>
            </c:dLbl>
            <c:dLbl>
              <c:idx val="3"/>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D28-4289-99C8-5F1A243A7C34}"/>
                </c:ext>
              </c:extLst>
            </c:dLbl>
            <c:dLbl>
              <c:idx val="4"/>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AD28-4289-99C8-5F1A243A7C34}"/>
                </c:ext>
              </c:extLst>
            </c:dLbl>
            <c:dLbl>
              <c:idx val="5"/>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AD28-4289-99C8-5F1A243A7C34}"/>
                </c:ext>
              </c:extLst>
            </c:dLbl>
            <c:dLbl>
              <c:idx val="6"/>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D-AD28-4289-99C8-5F1A243A7C34}"/>
                </c:ext>
              </c:extLst>
            </c:dLbl>
            <c:dLbl>
              <c:idx val="7"/>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F-AD28-4289-99C8-5F1A243A7C34}"/>
                </c:ext>
              </c:extLst>
            </c:dLbl>
            <c:dLbl>
              <c:idx val="8"/>
              <c:numFmt formatCode="0%" sourceLinked="0"/>
              <c:spPr/>
              <c:txPr>
                <a:bodyPr/>
                <a:lstStyle/>
                <a:p>
                  <a:pPr>
                    <a:defRPr sz="950" b="1" i="0" u="none" strike="noStrike">
                      <a:solidFill>
                        <a:srgbClr val="FFFFFF"/>
                      </a:solidFill>
                      <a:latin typeface="Aria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11-AD28-4289-99C8-5F1A243A7C34}"/>
                </c:ext>
              </c:extLst>
            </c:dLbl>
            <c:numFmt formatCode="0%" sourceLinked="0"/>
            <c:spPr>
              <a:noFill/>
              <a:ln>
                <a:noFill/>
              </a:ln>
              <a:effectLst/>
            </c:spPr>
            <c:txPr>
              <a:bodyPr/>
              <a:lstStyle/>
              <a:p>
                <a:pPr>
                  <a:defRPr sz="1800" b="1" i="0" u="none" strike="noStrike">
                    <a:solidFill>
                      <a:srgbClr val="000000"/>
                    </a:solidFill>
                    <a:latin typeface="Arial"/>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Sheet1!$A$2:$A$10</c:f>
              <c:strCache>
                <c:ptCount val="9"/>
                <c:pt idx="0">
                  <c:v>Labor</c:v>
                </c:pt>
                <c:pt idx="1">
                  <c:v>Water Disp.</c:v>
                </c:pt>
                <c:pt idx="2">
                  <c:v>Fuel/Power</c:v>
                </c:pt>
                <c:pt idx="3">
                  <c:v>Workover</c:v>
                </c:pt>
                <c:pt idx="4">
                  <c:v>Chemicals</c:v>
                </c:pt>
                <c:pt idx="5">
                  <c:v>Compression</c:v>
                </c:pt>
                <c:pt idx="6">
                  <c:v>Transport</c:v>
                </c:pt>
                <c:pt idx="7">
                  <c:v>G&amp;A</c:v>
                </c:pt>
                <c:pt idx="8">
                  <c:v>Other</c:v>
                </c:pt>
              </c:strCache>
            </c:strRef>
          </c:cat>
          <c:val>
            <c:numRef>
              <c:f>Sheet1!$B$2:$B$10</c:f>
              <c:numCache>
                <c:formatCode>General</c:formatCode>
                <c:ptCount val="9"/>
                <c:pt idx="0">
                  <c:v>22</c:v>
                </c:pt>
                <c:pt idx="1">
                  <c:v>19</c:v>
                </c:pt>
                <c:pt idx="2">
                  <c:v>15</c:v>
                </c:pt>
                <c:pt idx="3">
                  <c:v>14</c:v>
                </c:pt>
                <c:pt idx="4">
                  <c:v>11</c:v>
                </c:pt>
                <c:pt idx="5">
                  <c:v>7</c:v>
                </c:pt>
                <c:pt idx="6">
                  <c:v>5</c:v>
                </c:pt>
                <c:pt idx="7">
                  <c:v>4</c:v>
                </c:pt>
                <c:pt idx="8">
                  <c:v>3</c:v>
                </c:pt>
              </c:numCache>
            </c:numRef>
          </c:val>
          <c:extLst>
            <c:ext xmlns:c16="http://schemas.microsoft.com/office/drawing/2014/chart" uri="{C3380CC4-5D6E-409C-BE32-E72D297353CC}">
              <c16:uniqueId val="{00000012-AD28-4289-99C8-5F1A243A7C34}"/>
            </c:ext>
          </c:extLst>
        </c:ser>
        <c:dLbls>
          <c:showLegendKey val="0"/>
          <c:showVal val="0"/>
          <c:showCatName val="0"/>
          <c:showSerName val="0"/>
          <c:showPercent val="0"/>
          <c:showBubbleSize val="0"/>
          <c:showLeaderLines val="0"/>
        </c:dLbls>
        <c:firstSliceAng val="0"/>
        <c:holeSize val="50"/>
      </c:doughnutChart>
      <c:spPr>
        <a:noFill/>
        <a:ln>
          <a:noFill/>
        </a:ln>
        <a:effectLst/>
      </c:spPr>
    </c:plotArea>
    <c:legend>
      <c:legendPos val="b"/>
      <c:overlay val="0"/>
      <c:txPr>
        <a:bodyPr/>
        <a:lstStyle/>
        <a:p>
          <a:pPr>
            <a:defRPr sz="900">
              <a:solidFill>
                <a:srgbClr val="334155"/>
              </a:solidFill>
            </a:defRPr>
          </a:pPr>
          <a:endParaRPr lang="en-US"/>
        </a:p>
      </c:txPr>
    </c:legend>
    <c:plotVisOnly val="1"/>
    <c:dispBlanksAs val="span"/>
    <c:showDLblsOverMax val="1"/>
  </c:chart>
  <c:spPr>
    <a:solidFill>
      <a:srgbClr val="F0F4F8"/>
    </a:solid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autoTitleDeleted val="1"/>
    <c:plotArea>
      <c:layout/>
      <c:barChart>
        <c:barDir val="col"/>
        <c:grouping val="clustered"/>
        <c:varyColors val="0"/>
        <c:ser>
          <c:idx val="0"/>
          <c:order val="0"/>
          <c:tx>
            <c:strRef>
              <c:f>Sheet1!$B$1</c:f>
              <c:strCache>
                <c:ptCount val="1"/>
                <c:pt idx="0">
                  <c:v>PV10 NPV ($M)</c:v>
                </c:pt>
              </c:strCache>
            </c:strRef>
          </c:tx>
          <c:spPr>
            <a:solidFill>
              <a:srgbClr val="EF4444"/>
            </a:solidFill>
            <a:effectLst/>
          </c:spPr>
          <c:invertIfNegative val="0"/>
          <c:dPt>
            <c:idx val="0"/>
            <c:invertIfNegative val="0"/>
            <c:bubble3D val="0"/>
            <c:extLst>
              <c:ext xmlns:c16="http://schemas.microsoft.com/office/drawing/2014/chart" uri="{C3380CC4-5D6E-409C-BE32-E72D297353CC}">
                <c16:uniqueId val="{00000001-0269-47EF-BB96-B156E392F432}"/>
              </c:ext>
            </c:extLst>
          </c:dPt>
          <c:dPt>
            <c:idx val="1"/>
            <c:invertIfNegative val="0"/>
            <c:bubble3D val="0"/>
            <c:spPr>
              <a:solidFill>
                <a:srgbClr val="F97316"/>
              </a:solidFill>
              <a:effectLst/>
            </c:spPr>
            <c:extLst>
              <c:ext xmlns:c16="http://schemas.microsoft.com/office/drawing/2014/chart" uri="{C3380CC4-5D6E-409C-BE32-E72D297353CC}">
                <c16:uniqueId val="{00000003-0269-47EF-BB96-B156E392F432}"/>
              </c:ext>
            </c:extLst>
          </c:dPt>
          <c:dPt>
            <c:idx val="2"/>
            <c:invertIfNegative val="0"/>
            <c:bubble3D val="0"/>
            <c:spPr>
              <a:solidFill>
                <a:srgbClr val="C9A84C"/>
              </a:solidFill>
              <a:effectLst/>
            </c:spPr>
            <c:extLst>
              <c:ext xmlns:c16="http://schemas.microsoft.com/office/drawing/2014/chart" uri="{C3380CC4-5D6E-409C-BE32-E72D297353CC}">
                <c16:uniqueId val="{00000005-0269-47EF-BB96-B156E392F432}"/>
              </c:ext>
            </c:extLst>
          </c:dPt>
          <c:dPt>
            <c:idx val="3"/>
            <c:invertIfNegative val="0"/>
            <c:bubble3D val="0"/>
            <c:spPr>
              <a:solidFill>
                <a:srgbClr val="22C55E"/>
              </a:solidFill>
              <a:effectLst/>
            </c:spPr>
            <c:extLst>
              <c:ext xmlns:c16="http://schemas.microsoft.com/office/drawing/2014/chart" uri="{C3380CC4-5D6E-409C-BE32-E72D297353CC}">
                <c16:uniqueId val="{00000007-0269-47EF-BB96-B156E392F432}"/>
              </c:ext>
            </c:extLst>
          </c:dPt>
          <c:dLbls>
            <c:numFmt formatCode="#,##0" sourceLinked="0"/>
            <c:spPr>
              <a:noFill/>
              <a:ln>
                <a:noFill/>
              </a:ln>
              <a:effectLst/>
            </c:spPr>
            <c:txPr>
              <a:bodyPr/>
              <a:lstStyle/>
              <a:p>
                <a:pPr>
                  <a:defRPr sz="1000" b="1" i="0" u="none" strike="noStrike">
                    <a:solidFill>
                      <a:srgbClr val="FFFFFF"/>
                    </a:solidFill>
                    <a:latin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Stress  $35</c:v>
                </c:pt>
                <c:pt idx="1">
                  <c:v>Low  $50</c:v>
                </c:pt>
                <c:pt idx="2">
                  <c:v>Base  $70</c:v>
                </c:pt>
                <c:pt idx="3">
                  <c:v>High  $90</c:v>
                </c:pt>
              </c:strCache>
            </c:strRef>
          </c:cat>
          <c:val>
            <c:numRef>
              <c:f>Sheet1!$B$2:$B$5</c:f>
              <c:numCache>
                <c:formatCode>General</c:formatCode>
                <c:ptCount val="4"/>
                <c:pt idx="0">
                  <c:v>12.4</c:v>
                </c:pt>
                <c:pt idx="1">
                  <c:v>38.700000000000003</c:v>
                </c:pt>
                <c:pt idx="2">
                  <c:v>72.099999999999994</c:v>
                </c:pt>
                <c:pt idx="3">
                  <c:v>104.5</c:v>
                </c:pt>
              </c:numCache>
            </c:numRef>
          </c:val>
          <c:extLst>
            <c:ext xmlns:c16="http://schemas.microsoft.com/office/drawing/2014/chart" uri="{C3380CC4-5D6E-409C-BE32-E72D297353CC}">
              <c16:uniqueId val="{00000008-0269-47EF-BB96-B156E392F432}"/>
            </c:ext>
          </c:extLst>
        </c:ser>
        <c:dLbls>
          <c:showLegendKey val="0"/>
          <c:showVal val="1"/>
          <c:showCatName val="0"/>
          <c:showSerName val="0"/>
          <c:showPercent val="0"/>
          <c:showBubbleSize val="0"/>
        </c:dLbls>
        <c:gapWidth val="150"/>
        <c:axId val="2094734554"/>
        <c:axId val="2094734552"/>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94A3B8"/>
                </a:solidFill>
                <a:latin typeface="Arial"/>
              </a:defRPr>
            </a:pPr>
            <a:endParaRPr lang="en-US"/>
          </a:p>
        </c:txPr>
        <c:crossAx val="2094734552"/>
        <c:crosses val="autoZero"/>
        <c:auto val="1"/>
        <c:lblAlgn val="ctr"/>
        <c:lblOffset val="100"/>
        <c:noMultiLvlLbl val="1"/>
      </c:catAx>
      <c:valAx>
        <c:axId val="2094734552"/>
        <c:scaling>
          <c:orientation val="minMax"/>
        </c:scaling>
        <c:delete val="0"/>
        <c:axPos val="l"/>
        <c:majorGridlines>
          <c:spPr>
            <a:ln w="6350" cap="flat">
              <a:solidFill>
                <a:srgbClr val="1B3050"/>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1000" b="0" i="0" u="none" strike="noStrike">
                <a:solidFill>
                  <a:srgbClr val="94A3B8"/>
                </a:solidFill>
                <a:latin typeface="Arial"/>
              </a:defRPr>
            </a:pPr>
            <a:endParaRPr lang="en-US"/>
          </a:p>
        </c:txPr>
        <c:crossAx val="2094734554"/>
        <c:crosses val="autoZero"/>
        <c:crossBetween val="between"/>
      </c:valAx>
      <c:spPr>
        <a:noFill/>
        <a:ln>
          <a:noFill/>
        </a:ln>
        <a:effectLst/>
      </c:spPr>
    </c:plotArea>
    <c:plotVisOnly val="1"/>
    <c:dispBlanksAs val="span"/>
    <c:showDLblsOverMax val="1"/>
  </c:chart>
  <c:spPr>
    <a:solidFill>
      <a:srgbClr val="0D1B2A"/>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831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mailto:contact@centrivpetrologic.com"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mailto:contact@centrivpetrologic.com?subject=Schedule%20a%20Demo"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1B2A"/>
        </a:solidFill>
        <a:effectLst/>
      </p:bgPr>
    </p:bg>
    <p:spTree>
      <p:nvGrpSpPr>
        <p:cNvPr id="1" name=""/>
        <p:cNvGrpSpPr/>
        <p:nvPr/>
      </p:nvGrpSpPr>
      <p:grpSpPr>
        <a:xfrm>
          <a:off x="0" y="0"/>
          <a:ext cx="0" cy="0"/>
          <a:chOff x="0" y="0"/>
          <a:chExt cx="0" cy="0"/>
        </a:xfrm>
      </p:grpSpPr>
      <p:pic>
        <p:nvPicPr>
          <p:cNvPr id="60" name="Picture 59" descr="Centriv Petrologic.png">
            <a:extLst>
              <a:ext uri="{FF2B5EF4-FFF2-40B4-BE49-F238E27FC236}">
                <a16:creationId xmlns:a16="http://schemas.microsoft.com/office/drawing/2014/main" id="{8A9B8DD7-6F1F-1801-84B5-302C7F816B84}"/>
              </a:ext>
            </a:extLst>
          </p:cNvPr>
          <p:cNvPicPr>
            <a:picLocks noChangeAspect="1"/>
          </p:cNvPicPr>
          <p:nvPr/>
        </p:nvPicPr>
        <p:blipFill>
          <a:blip r:embed="rId3"/>
          <a:stretch>
            <a:fillRect/>
          </a:stretch>
        </p:blipFill>
        <p:spPr>
          <a:xfrm>
            <a:off x="7269480" y="4000186"/>
            <a:ext cx="768095" cy="768095"/>
          </a:xfrm>
          <a:prstGeom prst="rect">
            <a:avLst/>
          </a:prstGeom>
        </p:spPr>
      </p:pic>
      <p:sp>
        <p:nvSpPr>
          <p:cNvPr id="2" name="Shape 0"/>
          <p:cNvSpPr/>
          <p:nvPr/>
        </p:nvSpPr>
        <p:spPr>
          <a:xfrm>
            <a:off x="0" y="0"/>
            <a:ext cx="320040"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5943600" y="-1097280"/>
            <a:ext cx="5029200" cy="5029200"/>
          </a:xfrm>
          <a:prstGeom prst="ellipse">
            <a:avLst/>
          </a:prstGeom>
          <a:solidFill>
            <a:srgbClr val="1B3050">
              <a:alpha val="80000"/>
            </a:srgbClr>
          </a:solidFill>
          <a:ln w="12700">
            <a:solidFill>
              <a:srgbClr val="1B3050">
                <a:alpha val="80000"/>
              </a:srgbClr>
            </a:solidFill>
            <a:prstDash val="solid"/>
          </a:ln>
        </p:spPr>
        <p:txBody>
          <a:bodyPr/>
          <a:lstStyle/>
          <a:p>
            <a:endParaRPr lang="en-US"/>
          </a:p>
        </p:txBody>
      </p:sp>
      <p:sp>
        <p:nvSpPr>
          <p:cNvPr id="4" name="Shape 2"/>
          <p:cNvSpPr/>
          <p:nvPr/>
        </p:nvSpPr>
        <p:spPr>
          <a:xfrm>
            <a:off x="7132320" y="365760"/>
            <a:ext cx="2743200" cy="2743200"/>
          </a:xfrm>
          <a:prstGeom prst="ellipse">
            <a:avLst/>
          </a:prstGeom>
          <a:solidFill>
            <a:srgbClr val="2A3F5F">
              <a:alpha val="60000"/>
            </a:srgbClr>
          </a:solidFill>
          <a:ln w="12700">
            <a:solidFill>
              <a:srgbClr val="2A3F5F">
                <a:alpha val="60000"/>
              </a:srgbClr>
            </a:solidFill>
            <a:prstDash val="solid"/>
          </a:ln>
        </p:spPr>
        <p:txBody>
          <a:bodyPr/>
          <a:lstStyle/>
          <a:p>
            <a:endParaRPr lang="en-US"/>
          </a:p>
        </p:txBody>
      </p:sp>
      <p:sp>
        <p:nvSpPr>
          <p:cNvPr id="5" name="Shape 3"/>
          <p:cNvSpPr/>
          <p:nvPr/>
        </p:nvSpPr>
        <p:spPr>
          <a:xfrm>
            <a:off x="7863840" y="1097280"/>
            <a:ext cx="1463040" cy="1463040"/>
          </a:xfrm>
          <a:prstGeom prst="ellipse">
            <a:avLst/>
          </a:prstGeom>
          <a:solidFill>
            <a:srgbClr val="C9A84C">
              <a:alpha val="45000"/>
            </a:srgbClr>
          </a:solidFill>
          <a:ln w="12700">
            <a:solidFill>
              <a:srgbClr val="C9A84C">
                <a:alpha val="45000"/>
              </a:srgbClr>
            </a:solidFill>
            <a:prstDash val="solid"/>
          </a:ln>
        </p:spPr>
        <p:txBody>
          <a:bodyPr/>
          <a:lstStyle/>
          <a:p>
            <a:endParaRPr lang="en-US"/>
          </a:p>
        </p:txBody>
      </p:sp>
      <p:sp>
        <p:nvSpPr>
          <p:cNvPr id="6" name="Shape 4"/>
          <p:cNvSpPr/>
          <p:nvPr/>
        </p:nvSpPr>
        <p:spPr>
          <a:xfrm>
            <a:off x="5669280"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7" name="Shape 5"/>
          <p:cNvSpPr/>
          <p:nvPr/>
        </p:nvSpPr>
        <p:spPr>
          <a:xfrm>
            <a:off x="5925312"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8" name="Shape 6"/>
          <p:cNvSpPr/>
          <p:nvPr/>
        </p:nvSpPr>
        <p:spPr>
          <a:xfrm>
            <a:off x="6181344"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9" name="Shape 7"/>
          <p:cNvSpPr/>
          <p:nvPr/>
        </p:nvSpPr>
        <p:spPr>
          <a:xfrm>
            <a:off x="6437376"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0" name="Shape 8"/>
          <p:cNvSpPr/>
          <p:nvPr/>
        </p:nvSpPr>
        <p:spPr>
          <a:xfrm>
            <a:off x="6693408"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1" name="Shape 9"/>
          <p:cNvSpPr/>
          <p:nvPr/>
        </p:nvSpPr>
        <p:spPr>
          <a:xfrm>
            <a:off x="6949440"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2" name="Shape 10"/>
          <p:cNvSpPr/>
          <p:nvPr/>
        </p:nvSpPr>
        <p:spPr>
          <a:xfrm>
            <a:off x="7205472"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3" name="Shape 11"/>
          <p:cNvSpPr/>
          <p:nvPr/>
        </p:nvSpPr>
        <p:spPr>
          <a:xfrm>
            <a:off x="7461504"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4" name="Shape 12"/>
          <p:cNvSpPr/>
          <p:nvPr/>
        </p:nvSpPr>
        <p:spPr>
          <a:xfrm>
            <a:off x="5669280"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5" name="Shape 13"/>
          <p:cNvSpPr/>
          <p:nvPr/>
        </p:nvSpPr>
        <p:spPr>
          <a:xfrm>
            <a:off x="5925312"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6" name="Shape 14"/>
          <p:cNvSpPr/>
          <p:nvPr/>
        </p:nvSpPr>
        <p:spPr>
          <a:xfrm>
            <a:off x="6181344"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7" name="Shape 15"/>
          <p:cNvSpPr/>
          <p:nvPr/>
        </p:nvSpPr>
        <p:spPr>
          <a:xfrm>
            <a:off x="6437376"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8" name="Shape 16"/>
          <p:cNvSpPr/>
          <p:nvPr/>
        </p:nvSpPr>
        <p:spPr>
          <a:xfrm>
            <a:off x="6693408"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9" name="Shape 17"/>
          <p:cNvSpPr/>
          <p:nvPr/>
        </p:nvSpPr>
        <p:spPr>
          <a:xfrm>
            <a:off x="6949440"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0" name="Shape 18"/>
          <p:cNvSpPr/>
          <p:nvPr/>
        </p:nvSpPr>
        <p:spPr>
          <a:xfrm>
            <a:off x="7205472"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1" name="Shape 19"/>
          <p:cNvSpPr/>
          <p:nvPr/>
        </p:nvSpPr>
        <p:spPr>
          <a:xfrm>
            <a:off x="7461504"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2" name="Shape 20"/>
          <p:cNvSpPr/>
          <p:nvPr/>
        </p:nvSpPr>
        <p:spPr>
          <a:xfrm>
            <a:off x="5669280"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3" name="Shape 21"/>
          <p:cNvSpPr/>
          <p:nvPr/>
        </p:nvSpPr>
        <p:spPr>
          <a:xfrm>
            <a:off x="5925312"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4" name="Shape 22"/>
          <p:cNvSpPr/>
          <p:nvPr/>
        </p:nvSpPr>
        <p:spPr>
          <a:xfrm>
            <a:off x="6181344"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5" name="Shape 23"/>
          <p:cNvSpPr/>
          <p:nvPr/>
        </p:nvSpPr>
        <p:spPr>
          <a:xfrm>
            <a:off x="6437376"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6" name="Shape 24"/>
          <p:cNvSpPr/>
          <p:nvPr/>
        </p:nvSpPr>
        <p:spPr>
          <a:xfrm>
            <a:off x="6693408"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7" name="Shape 25"/>
          <p:cNvSpPr/>
          <p:nvPr/>
        </p:nvSpPr>
        <p:spPr>
          <a:xfrm>
            <a:off x="6949440"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8" name="Shape 26"/>
          <p:cNvSpPr/>
          <p:nvPr/>
        </p:nvSpPr>
        <p:spPr>
          <a:xfrm>
            <a:off x="7205472"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9" name="Shape 27"/>
          <p:cNvSpPr/>
          <p:nvPr/>
        </p:nvSpPr>
        <p:spPr>
          <a:xfrm>
            <a:off x="7461504"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0" name="Shape 28"/>
          <p:cNvSpPr/>
          <p:nvPr/>
        </p:nvSpPr>
        <p:spPr>
          <a:xfrm>
            <a:off x="5669280"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1" name="Shape 29"/>
          <p:cNvSpPr/>
          <p:nvPr/>
        </p:nvSpPr>
        <p:spPr>
          <a:xfrm>
            <a:off x="5925312"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2" name="Shape 30"/>
          <p:cNvSpPr/>
          <p:nvPr/>
        </p:nvSpPr>
        <p:spPr>
          <a:xfrm>
            <a:off x="6181344"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3" name="Shape 31"/>
          <p:cNvSpPr/>
          <p:nvPr/>
        </p:nvSpPr>
        <p:spPr>
          <a:xfrm>
            <a:off x="6437376"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4" name="Shape 32"/>
          <p:cNvSpPr/>
          <p:nvPr/>
        </p:nvSpPr>
        <p:spPr>
          <a:xfrm>
            <a:off x="6693408"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5" name="Shape 33"/>
          <p:cNvSpPr/>
          <p:nvPr/>
        </p:nvSpPr>
        <p:spPr>
          <a:xfrm>
            <a:off x="6949440"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6" name="Shape 34"/>
          <p:cNvSpPr/>
          <p:nvPr/>
        </p:nvSpPr>
        <p:spPr>
          <a:xfrm>
            <a:off x="7205472"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7" name="Shape 35"/>
          <p:cNvSpPr/>
          <p:nvPr/>
        </p:nvSpPr>
        <p:spPr>
          <a:xfrm>
            <a:off x="7461504"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8" name="Shape 36"/>
          <p:cNvSpPr/>
          <p:nvPr/>
        </p:nvSpPr>
        <p:spPr>
          <a:xfrm>
            <a:off x="5669280"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9" name="Shape 37"/>
          <p:cNvSpPr/>
          <p:nvPr/>
        </p:nvSpPr>
        <p:spPr>
          <a:xfrm>
            <a:off x="5925312"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0" name="Shape 38"/>
          <p:cNvSpPr/>
          <p:nvPr/>
        </p:nvSpPr>
        <p:spPr>
          <a:xfrm>
            <a:off x="6181344"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1" name="Shape 39"/>
          <p:cNvSpPr/>
          <p:nvPr/>
        </p:nvSpPr>
        <p:spPr>
          <a:xfrm>
            <a:off x="6437376"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2" name="Shape 40"/>
          <p:cNvSpPr/>
          <p:nvPr/>
        </p:nvSpPr>
        <p:spPr>
          <a:xfrm>
            <a:off x="6693408"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3" name="Shape 41"/>
          <p:cNvSpPr/>
          <p:nvPr/>
        </p:nvSpPr>
        <p:spPr>
          <a:xfrm>
            <a:off x="6949440"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4" name="Shape 42"/>
          <p:cNvSpPr/>
          <p:nvPr/>
        </p:nvSpPr>
        <p:spPr>
          <a:xfrm>
            <a:off x="7205472"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5" name="Shape 43"/>
          <p:cNvSpPr/>
          <p:nvPr/>
        </p:nvSpPr>
        <p:spPr>
          <a:xfrm>
            <a:off x="7461504"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6" name="Shape 44"/>
          <p:cNvSpPr/>
          <p:nvPr/>
        </p:nvSpPr>
        <p:spPr>
          <a:xfrm>
            <a:off x="594360" y="960120"/>
            <a:ext cx="2194560" cy="301752"/>
          </a:xfrm>
          <a:prstGeom prst="roundRect">
            <a:avLst>
              <a:gd name="adj" fmla="val 15152"/>
            </a:avLst>
          </a:prstGeom>
          <a:solidFill>
            <a:srgbClr val="C9A84C"/>
          </a:solidFill>
          <a:ln w="12700">
            <a:solidFill>
              <a:srgbClr val="C9A84C"/>
            </a:solidFill>
            <a:prstDash val="solid"/>
          </a:ln>
        </p:spPr>
        <p:txBody>
          <a:bodyPr/>
          <a:lstStyle/>
          <a:p>
            <a:endParaRPr lang="en-US"/>
          </a:p>
        </p:txBody>
      </p:sp>
      <p:sp>
        <p:nvSpPr>
          <p:cNvPr id="47" name="Text 45"/>
          <p:cNvSpPr/>
          <p:nvPr/>
        </p:nvSpPr>
        <p:spPr>
          <a:xfrm>
            <a:off x="594360" y="960120"/>
            <a:ext cx="2194560" cy="301752"/>
          </a:xfrm>
          <a:prstGeom prst="rect">
            <a:avLst/>
          </a:prstGeom>
          <a:noFill/>
          <a:ln/>
        </p:spPr>
        <p:txBody>
          <a:bodyPr wrap="square" lIns="0" tIns="0" rIns="0" bIns="0" rtlCol="0" anchor="ctr"/>
          <a:lstStyle/>
          <a:p>
            <a:pPr marL="0" indent="0" algn="ctr">
              <a:buNone/>
            </a:pPr>
            <a:r>
              <a:rPr lang="en-US" sz="850" b="1" kern="0" spc="200" dirty="0">
                <a:solidFill>
                  <a:srgbClr val="0D1B2A"/>
                </a:solidFill>
                <a:latin typeface="Calibri" pitchFamily="34" charset="0"/>
                <a:ea typeface="Calibri" pitchFamily="34" charset="-122"/>
                <a:cs typeface="Calibri" pitchFamily="34" charset="-120"/>
              </a:rPr>
              <a:t>Petroleum ANALYTICS</a:t>
            </a:r>
            <a:endParaRPr lang="en-US" sz="850" dirty="0"/>
          </a:p>
        </p:txBody>
      </p:sp>
      <p:sp>
        <p:nvSpPr>
          <p:cNvPr id="48" name="Text 46"/>
          <p:cNvSpPr/>
          <p:nvPr/>
        </p:nvSpPr>
        <p:spPr>
          <a:xfrm>
            <a:off x="502920" y="1389888"/>
            <a:ext cx="5303520" cy="2194560"/>
          </a:xfrm>
          <a:prstGeom prst="rect">
            <a:avLst/>
          </a:prstGeom>
          <a:noFill/>
          <a:ln/>
        </p:spPr>
        <p:txBody>
          <a:bodyPr wrap="square" lIns="0" tIns="0" rIns="0" bIns="0" rtlCol="0" anchor="ctr"/>
          <a:lstStyle/>
          <a:p>
            <a:pPr marL="0" indent="0" algn="l">
              <a:lnSpc>
                <a:spcPct val="105000"/>
              </a:lnSpc>
              <a:buNone/>
            </a:pPr>
            <a:r>
              <a:rPr lang="en-US" sz="5200" b="1" dirty="0">
                <a:solidFill>
                  <a:srgbClr val="FFFFFF"/>
                </a:solidFill>
                <a:latin typeface="Calibri" pitchFamily="34" charset="0"/>
                <a:ea typeface="Calibri" pitchFamily="34" charset="-122"/>
                <a:cs typeface="Calibri" pitchFamily="34" charset="-120"/>
              </a:rPr>
              <a:t>Stop Doing</a:t>
            </a:r>
            <a:endParaRPr lang="en-US" sz="5200" dirty="0"/>
          </a:p>
          <a:p>
            <a:pPr marL="0" indent="0" algn="l">
              <a:lnSpc>
                <a:spcPct val="105000"/>
              </a:lnSpc>
              <a:buNone/>
            </a:pPr>
            <a:r>
              <a:rPr lang="en-US" sz="5200" b="1" dirty="0">
                <a:solidFill>
                  <a:srgbClr val="FFFFFF"/>
                </a:solidFill>
                <a:latin typeface="Calibri" pitchFamily="34" charset="0"/>
                <a:ea typeface="Calibri" pitchFamily="34" charset="-122"/>
                <a:cs typeface="Calibri" pitchFamily="34" charset="-120"/>
              </a:rPr>
              <a:t>LOS Analysis</a:t>
            </a:r>
            <a:endParaRPr lang="en-US" sz="5200" dirty="0"/>
          </a:p>
          <a:p>
            <a:pPr marL="0" indent="0" algn="l">
              <a:lnSpc>
                <a:spcPct val="105000"/>
              </a:lnSpc>
              <a:buNone/>
            </a:pPr>
            <a:r>
              <a:rPr lang="en-US" sz="5200" b="1" dirty="0">
                <a:solidFill>
                  <a:srgbClr val="FFFFFF"/>
                </a:solidFill>
                <a:latin typeface="Calibri" pitchFamily="34" charset="0"/>
                <a:ea typeface="Calibri" pitchFamily="34" charset="-122"/>
                <a:cs typeface="Calibri" pitchFamily="34" charset="-120"/>
              </a:rPr>
              <a:t>By Hand.</a:t>
            </a:r>
            <a:endParaRPr lang="en-US" sz="5200" dirty="0"/>
          </a:p>
        </p:txBody>
      </p:sp>
      <p:sp>
        <p:nvSpPr>
          <p:cNvPr id="49" name="Shape 47"/>
          <p:cNvSpPr/>
          <p:nvPr/>
        </p:nvSpPr>
        <p:spPr>
          <a:xfrm>
            <a:off x="502920" y="3734738"/>
            <a:ext cx="5303520" cy="45720"/>
          </a:xfrm>
          <a:prstGeom prst="rect">
            <a:avLst/>
          </a:prstGeom>
          <a:solidFill>
            <a:srgbClr val="C9A84C"/>
          </a:solidFill>
          <a:ln w="12700">
            <a:solidFill>
              <a:srgbClr val="C9A84C"/>
            </a:solidFill>
            <a:prstDash val="solid"/>
          </a:ln>
        </p:spPr>
        <p:txBody>
          <a:bodyPr/>
          <a:lstStyle/>
          <a:p>
            <a:endParaRPr lang="en-US"/>
          </a:p>
        </p:txBody>
      </p:sp>
      <p:sp>
        <p:nvSpPr>
          <p:cNvPr id="50" name="Text 48"/>
          <p:cNvSpPr/>
          <p:nvPr/>
        </p:nvSpPr>
        <p:spPr>
          <a:xfrm>
            <a:off x="502920" y="3712882"/>
            <a:ext cx="5781320" cy="713232"/>
          </a:xfrm>
          <a:prstGeom prst="rect">
            <a:avLst/>
          </a:prstGeom>
          <a:noFill/>
          <a:ln/>
        </p:spPr>
        <p:txBody>
          <a:bodyPr wrap="square" lIns="0" tIns="0" rIns="0" bIns="0" rtlCol="0" anchor="ctr"/>
          <a:lstStyle/>
          <a:p>
            <a:pPr marL="0" indent="0">
              <a:lnSpc>
                <a:spcPct val="140000"/>
              </a:lnSpc>
              <a:buNone/>
            </a:pPr>
            <a:r>
              <a:rPr lang="en-US" sz="1300" dirty="0">
                <a:solidFill>
                  <a:srgbClr val="E8EDF2"/>
                </a:solidFill>
                <a:latin typeface="Calibri" pitchFamily="34" charset="0"/>
                <a:ea typeface="Calibri" pitchFamily="34" charset="-122"/>
                <a:cs typeface="Calibri" pitchFamily="34" charset="-120"/>
              </a:rPr>
              <a:t>The LOS Automated Analysis Workflow delivers a sample 300-well portfolio analysis,</a:t>
            </a:r>
            <a:endParaRPr lang="en-US" sz="1300" dirty="0"/>
          </a:p>
          <a:p>
            <a:pPr marL="0" indent="0">
              <a:lnSpc>
                <a:spcPct val="140000"/>
              </a:lnSpc>
              <a:buNone/>
            </a:pPr>
            <a:r>
              <a:rPr lang="en-US" sz="1300" dirty="0">
                <a:solidFill>
                  <a:srgbClr val="E8EDF2"/>
                </a:solidFill>
                <a:latin typeface="Calibri" pitchFamily="34" charset="0"/>
                <a:ea typeface="Calibri" pitchFamily="34" charset="-122"/>
                <a:cs typeface="Calibri" pitchFamily="34" charset="-120"/>
              </a:rPr>
              <a:t>full economic screening and investment-ready reports in under 5 minutes.</a:t>
            </a:r>
            <a:endParaRPr lang="en-US" sz="1300" dirty="0"/>
          </a:p>
        </p:txBody>
      </p:sp>
      <p:sp>
        <p:nvSpPr>
          <p:cNvPr id="51" name="Text 49"/>
          <p:cNvSpPr/>
          <p:nvPr/>
        </p:nvSpPr>
        <p:spPr>
          <a:xfrm>
            <a:off x="502920" y="4462272"/>
            <a:ext cx="1645920" cy="347472"/>
          </a:xfrm>
          <a:prstGeom prst="rect">
            <a:avLst/>
          </a:prstGeom>
          <a:noFill/>
          <a:ln/>
        </p:spPr>
        <p:txBody>
          <a:bodyPr wrap="square" lIns="0" tIns="0" rIns="0" bIns="0" rtlCol="0" anchor="ctr"/>
          <a:lstStyle/>
          <a:p>
            <a:pPr marL="0" indent="0">
              <a:buNone/>
            </a:pPr>
            <a:r>
              <a:rPr lang="en-US" sz="2000" b="1" dirty="0">
                <a:solidFill>
                  <a:srgbClr val="C9A84C"/>
                </a:solidFill>
                <a:latin typeface="Calibri" pitchFamily="34" charset="0"/>
                <a:ea typeface="Calibri" pitchFamily="34" charset="-122"/>
                <a:cs typeface="Calibri" pitchFamily="34" charset="-120"/>
              </a:rPr>
              <a:t>&lt; 5 min</a:t>
            </a:r>
            <a:endParaRPr lang="en-US" sz="2000" dirty="0"/>
          </a:p>
        </p:txBody>
      </p:sp>
      <p:sp>
        <p:nvSpPr>
          <p:cNvPr id="52" name="Text 50"/>
          <p:cNvSpPr/>
          <p:nvPr/>
        </p:nvSpPr>
        <p:spPr>
          <a:xfrm>
            <a:off x="502920" y="4791456"/>
            <a:ext cx="1645920" cy="219456"/>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Full Analysis</a:t>
            </a:r>
            <a:endParaRPr lang="en-US" sz="950" dirty="0"/>
          </a:p>
        </p:txBody>
      </p:sp>
      <p:sp>
        <p:nvSpPr>
          <p:cNvPr id="53" name="Text 51"/>
          <p:cNvSpPr/>
          <p:nvPr/>
        </p:nvSpPr>
        <p:spPr>
          <a:xfrm>
            <a:off x="2331720" y="4462272"/>
            <a:ext cx="1645920" cy="347472"/>
          </a:xfrm>
          <a:prstGeom prst="rect">
            <a:avLst/>
          </a:prstGeom>
          <a:noFill/>
          <a:ln/>
        </p:spPr>
        <p:txBody>
          <a:bodyPr wrap="square" lIns="0" tIns="0" rIns="0" bIns="0" rtlCol="0" anchor="ctr"/>
          <a:lstStyle/>
          <a:p>
            <a:pPr marL="0" indent="0">
              <a:buNone/>
            </a:pPr>
            <a:r>
              <a:rPr lang="en-US" sz="2000" b="1" dirty="0">
                <a:solidFill>
                  <a:srgbClr val="C9A84C"/>
                </a:solidFill>
                <a:latin typeface="Calibri" pitchFamily="34" charset="0"/>
                <a:ea typeface="Calibri" pitchFamily="34" charset="-122"/>
                <a:cs typeface="Calibri" pitchFamily="34" charset="-120"/>
              </a:rPr>
              <a:t>300 Wells</a:t>
            </a:r>
            <a:endParaRPr lang="en-US" sz="2000" dirty="0"/>
          </a:p>
        </p:txBody>
      </p:sp>
      <p:sp>
        <p:nvSpPr>
          <p:cNvPr id="54" name="Text 52"/>
          <p:cNvSpPr/>
          <p:nvPr/>
        </p:nvSpPr>
        <p:spPr>
          <a:xfrm>
            <a:off x="2331720" y="4791456"/>
            <a:ext cx="1645920" cy="219456"/>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Sample Database</a:t>
            </a:r>
            <a:endParaRPr lang="en-US" sz="950" dirty="0"/>
          </a:p>
        </p:txBody>
      </p:sp>
      <p:sp>
        <p:nvSpPr>
          <p:cNvPr id="55" name="Text 53"/>
          <p:cNvSpPr/>
          <p:nvPr/>
        </p:nvSpPr>
        <p:spPr>
          <a:xfrm>
            <a:off x="4160520" y="4462272"/>
            <a:ext cx="1645920" cy="347472"/>
          </a:xfrm>
          <a:prstGeom prst="rect">
            <a:avLst/>
          </a:prstGeom>
          <a:noFill/>
          <a:ln/>
        </p:spPr>
        <p:txBody>
          <a:bodyPr wrap="square" lIns="0" tIns="0" rIns="0" bIns="0" rtlCol="0" anchor="ctr"/>
          <a:lstStyle/>
          <a:p>
            <a:pPr marL="0" indent="0">
              <a:buNone/>
            </a:pPr>
            <a:r>
              <a:rPr lang="en-US" sz="2000" b="1" dirty="0">
                <a:solidFill>
                  <a:srgbClr val="C9A84C"/>
                </a:solidFill>
                <a:latin typeface="Calibri" pitchFamily="34" charset="0"/>
                <a:ea typeface="Calibri" pitchFamily="34" charset="-122"/>
                <a:cs typeface="Calibri" pitchFamily="34" charset="-120"/>
              </a:rPr>
              <a:t>11 Outputs</a:t>
            </a:r>
            <a:endParaRPr lang="en-US" sz="2000" dirty="0"/>
          </a:p>
        </p:txBody>
      </p:sp>
      <p:sp>
        <p:nvSpPr>
          <p:cNvPr id="56" name="Text 54"/>
          <p:cNvSpPr/>
          <p:nvPr/>
        </p:nvSpPr>
        <p:spPr>
          <a:xfrm>
            <a:off x="4160520" y="4791456"/>
            <a:ext cx="1645920" cy="219456"/>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Excel · PDF · Aries</a:t>
            </a:r>
            <a:endParaRPr lang="en-US" sz="950" dirty="0"/>
          </a:p>
        </p:txBody>
      </p:sp>
      <p:sp>
        <p:nvSpPr>
          <p:cNvPr id="57" name="Text 55"/>
          <p:cNvSpPr/>
          <p:nvPr/>
        </p:nvSpPr>
        <p:spPr>
          <a:xfrm>
            <a:off x="5486400" y="4828032"/>
            <a:ext cx="3474720" cy="201168"/>
          </a:xfrm>
          <a:prstGeom prst="rect">
            <a:avLst/>
          </a:prstGeom>
          <a:noFill/>
          <a:ln/>
        </p:spPr>
        <p:txBody>
          <a:bodyPr wrap="square" lIns="0" tIns="0" rIns="0" bIns="0" rtlCol="0" anchor="ctr"/>
          <a:lstStyle/>
          <a:p>
            <a:pPr marL="0" indent="0" algn="r">
              <a:buNone/>
            </a:pPr>
            <a:r>
              <a:rPr lang="en-US" sz="800" dirty="0" err="1">
                <a:solidFill>
                  <a:srgbClr val="94A3B8"/>
                </a:solidFill>
                <a:latin typeface="Calibri" pitchFamily="34" charset="0"/>
                <a:ea typeface="Calibri" pitchFamily="34" charset="-122"/>
                <a:cs typeface="Calibri" pitchFamily="34" charset="-120"/>
              </a:rPr>
              <a:t>Centriv</a:t>
            </a:r>
            <a:r>
              <a:rPr lang="en-US" sz="800" dirty="0">
                <a:solidFill>
                  <a:srgbClr val="94A3B8"/>
                </a:solidFill>
                <a:latin typeface="Calibri" pitchFamily="34" charset="0"/>
                <a:ea typeface="Calibri" pitchFamily="34" charset="-122"/>
                <a:cs typeface="Calibri" pitchFamily="34" charset="-120"/>
              </a:rPr>
              <a:t> Petrologic Petroleum Engineering Consultants  ·  v2.0</a:t>
            </a:r>
            <a:endParaRPr lang="en-US" sz="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6400800"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 name="Shape 2"/>
          <p:cNvSpPr/>
          <p:nvPr/>
        </p:nvSpPr>
        <p:spPr>
          <a:xfrm>
            <a:off x="6656832"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 name="Shape 3"/>
          <p:cNvSpPr/>
          <p:nvPr/>
        </p:nvSpPr>
        <p:spPr>
          <a:xfrm>
            <a:off x="6912864"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 name="Shape 4"/>
          <p:cNvSpPr/>
          <p:nvPr/>
        </p:nvSpPr>
        <p:spPr>
          <a:xfrm>
            <a:off x="7168896"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7" name="Shape 5"/>
          <p:cNvSpPr/>
          <p:nvPr/>
        </p:nvSpPr>
        <p:spPr>
          <a:xfrm>
            <a:off x="7424928"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8" name="Shape 6"/>
          <p:cNvSpPr/>
          <p:nvPr/>
        </p:nvSpPr>
        <p:spPr>
          <a:xfrm>
            <a:off x="7680960" y="34747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9" name="Shape 7"/>
          <p:cNvSpPr/>
          <p:nvPr/>
        </p:nvSpPr>
        <p:spPr>
          <a:xfrm>
            <a:off x="6400800"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0" name="Shape 8"/>
          <p:cNvSpPr/>
          <p:nvPr/>
        </p:nvSpPr>
        <p:spPr>
          <a:xfrm>
            <a:off x="6656832"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1" name="Shape 9"/>
          <p:cNvSpPr/>
          <p:nvPr/>
        </p:nvSpPr>
        <p:spPr>
          <a:xfrm>
            <a:off x="6912864"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2" name="Shape 10"/>
          <p:cNvSpPr/>
          <p:nvPr/>
        </p:nvSpPr>
        <p:spPr>
          <a:xfrm>
            <a:off x="7168896"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3" name="Shape 11"/>
          <p:cNvSpPr/>
          <p:nvPr/>
        </p:nvSpPr>
        <p:spPr>
          <a:xfrm>
            <a:off x="7424928"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4" name="Shape 12"/>
          <p:cNvSpPr/>
          <p:nvPr/>
        </p:nvSpPr>
        <p:spPr>
          <a:xfrm>
            <a:off x="7680960" y="37307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5" name="Shape 13"/>
          <p:cNvSpPr/>
          <p:nvPr/>
        </p:nvSpPr>
        <p:spPr>
          <a:xfrm>
            <a:off x="6400800"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6" name="Shape 14"/>
          <p:cNvSpPr/>
          <p:nvPr/>
        </p:nvSpPr>
        <p:spPr>
          <a:xfrm>
            <a:off x="6656832"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7" name="Shape 15"/>
          <p:cNvSpPr/>
          <p:nvPr/>
        </p:nvSpPr>
        <p:spPr>
          <a:xfrm>
            <a:off x="6912864"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8" name="Shape 16"/>
          <p:cNvSpPr/>
          <p:nvPr/>
        </p:nvSpPr>
        <p:spPr>
          <a:xfrm>
            <a:off x="7168896"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9" name="Shape 17"/>
          <p:cNvSpPr/>
          <p:nvPr/>
        </p:nvSpPr>
        <p:spPr>
          <a:xfrm>
            <a:off x="7424928"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0" name="Shape 18"/>
          <p:cNvSpPr/>
          <p:nvPr/>
        </p:nvSpPr>
        <p:spPr>
          <a:xfrm>
            <a:off x="7680960" y="39867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1" name="Shape 19"/>
          <p:cNvSpPr/>
          <p:nvPr/>
        </p:nvSpPr>
        <p:spPr>
          <a:xfrm>
            <a:off x="6400800"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2" name="Shape 20"/>
          <p:cNvSpPr/>
          <p:nvPr/>
        </p:nvSpPr>
        <p:spPr>
          <a:xfrm>
            <a:off x="6656832"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3" name="Shape 21"/>
          <p:cNvSpPr/>
          <p:nvPr/>
        </p:nvSpPr>
        <p:spPr>
          <a:xfrm>
            <a:off x="6912864"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4" name="Shape 22"/>
          <p:cNvSpPr/>
          <p:nvPr/>
        </p:nvSpPr>
        <p:spPr>
          <a:xfrm>
            <a:off x="7168896"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5" name="Shape 23"/>
          <p:cNvSpPr/>
          <p:nvPr/>
        </p:nvSpPr>
        <p:spPr>
          <a:xfrm>
            <a:off x="7424928"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6" name="Shape 24"/>
          <p:cNvSpPr/>
          <p:nvPr/>
        </p:nvSpPr>
        <p:spPr>
          <a:xfrm>
            <a:off x="7680960" y="42428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7" name="Shape 25"/>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28" name="Text 26"/>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SCENARIO ANALYSIS</a:t>
            </a:r>
            <a:endParaRPr lang="en-US" sz="950" dirty="0"/>
          </a:p>
        </p:txBody>
      </p:sp>
      <p:sp>
        <p:nvSpPr>
          <p:cNvPr id="29" name="Text 27"/>
          <p:cNvSpPr/>
          <p:nvPr/>
        </p:nvSpPr>
        <p:spPr>
          <a:xfrm>
            <a:off x="411480" y="56692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What If Oil Drops to $35?</a:t>
            </a:r>
            <a:endParaRPr lang="en-US" sz="3000" dirty="0"/>
          </a:p>
        </p:txBody>
      </p:sp>
      <p:sp>
        <p:nvSpPr>
          <p:cNvPr id="30" name="Text 28"/>
          <p:cNvSpPr/>
          <p:nvPr/>
        </p:nvSpPr>
        <p:spPr>
          <a:xfrm>
            <a:off x="411480" y="1143000"/>
            <a:ext cx="8321040" cy="256032"/>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Four price scenarios applied to 300-well production profile. PV10 NPV calculated instantly.</a:t>
            </a:r>
            <a:endParaRPr lang="en-US" sz="1300" dirty="0"/>
          </a:p>
        </p:txBody>
      </p:sp>
      <p:graphicFrame>
        <p:nvGraphicFramePr>
          <p:cNvPr id="31" name="Chart 0"/>
          <p:cNvGraphicFramePr/>
          <p:nvPr/>
        </p:nvGraphicFramePr>
        <p:xfrm>
          <a:off x="320040" y="1572768"/>
          <a:ext cx="5029200" cy="3337560"/>
        </p:xfrm>
        <a:graphic>
          <a:graphicData uri="http://schemas.openxmlformats.org/drawingml/2006/chart">
            <c:chart xmlns:c="http://schemas.openxmlformats.org/drawingml/2006/chart" xmlns:r="http://schemas.openxmlformats.org/officeDocument/2006/relationships" r:id="rId3"/>
          </a:graphicData>
        </a:graphic>
      </p:graphicFrame>
      <p:sp>
        <p:nvSpPr>
          <p:cNvPr id="32" name="Shape 29"/>
          <p:cNvSpPr/>
          <p:nvPr/>
        </p:nvSpPr>
        <p:spPr>
          <a:xfrm>
            <a:off x="5577840" y="1572768"/>
            <a:ext cx="3200400" cy="749808"/>
          </a:xfrm>
          <a:prstGeom prst="rect">
            <a:avLst/>
          </a:prstGeom>
          <a:solidFill>
            <a:srgbClr val="132338"/>
          </a:solidFill>
          <a:ln w="12700">
            <a:solidFill>
              <a:srgbClr val="22C55E"/>
            </a:solidFill>
            <a:prstDash val="solid"/>
          </a:ln>
        </p:spPr>
        <p:txBody>
          <a:bodyPr/>
          <a:lstStyle/>
          <a:p>
            <a:endParaRPr lang="en-US"/>
          </a:p>
        </p:txBody>
      </p:sp>
      <p:sp>
        <p:nvSpPr>
          <p:cNvPr id="33" name="Text 30"/>
          <p:cNvSpPr/>
          <p:nvPr/>
        </p:nvSpPr>
        <p:spPr>
          <a:xfrm>
            <a:off x="5669280" y="1645920"/>
            <a:ext cx="1097280" cy="256032"/>
          </a:xfrm>
          <a:prstGeom prst="rect">
            <a:avLst/>
          </a:prstGeom>
          <a:noFill/>
          <a:ln/>
        </p:spPr>
        <p:txBody>
          <a:bodyPr wrap="square" lIns="0" tIns="0" rIns="0" bIns="0" rtlCol="0" anchor="ctr"/>
          <a:lstStyle/>
          <a:p>
            <a:pPr marL="0" indent="0">
              <a:buNone/>
            </a:pPr>
            <a:r>
              <a:rPr lang="en-US" sz="950" b="1" dirty="0">
                <a:solidFill>
                  <a:srgbClr val="22C55E"/>
                </a:solidFill>
                <a:latin typeface="Courier New" pitchFamily="34" charset="0"/>
                <a:ea typeface="Courier New" pitchFamily="34" charset="-122"/>
                <a:cs typeface="Courier New" pitchFamily="34" charset="-120"/>
              </a:rPr>
              <a:t>HIGH  $90</a:t>
            </a:r>
            <a:endParaRPr lang="en-US" sz="950" dirty="0"/>
          </a:p>
        </p:txBody>
      </p:sp>
      <p:sp>
        <p:nvSpPr>
          <p:cNvPr id="34" name="Text 31"/>
          <p:cNvSpPr/>
          <p:nvPr/>
        </p:nvSpPr>
        <p:spPr>
          <a:xfrm>
            <a:off x="6766560" y="1618488"/>
            <a:ext cx="1901952" cy="347472"/>
          </a:xfrm>
          <a:prstGeom prst="rect">
            <a:avLst/>
          </a:prstGeom>
          <a:noFill/>
          <a:ln/>
        </p:spPr>
        <p:txBody>
          <a:bodyPr wrap="square" lIns="0" tIns="0" rIns="0" bIns="0" rtlCol="0" anchor="ctr"/>
          <a:lstStyle/>
          <a:p>
            <a:pPr marL="0" indent="0" algn="r">
              <a:buNone/>
            </a:pPr>
            <a:r>
              <a:rPr lang="en-US" sz="2200" b="1" dirty="0">
                <a:solidFill>
                  <a:srgbClr val="22C55E"/>
                </a:solidFill>
                <a:latin typeface="Calibri" pitchFamily="34" charset="0"/>
                <a:ea typeface="Calibri" pitchFamily="34" charset="-122"/>
                <a:cs typeface="Calibri" pitchFamily="34" charset="-120"/>
              </a:rPr>
              <a:t>$104.5M</a:t>
            </a:r>
            <a:endParaRPr lang="en-US" sz="2200" dirty="0"/>
          </a:p>
        </p:txBody>
      </p:sp>
      <p:sp>
        <p:nvSpPr>
          <p:cNvPr id="35" name="Text 32"/>
          <p:cNvSpPr/>
          <p:nvPr/>
        </p:nvSpPr>
        <p:spPr>
          <a:xfrm>
            <a:off x="5669280" y="1975104"/>
            <a:ext cx="2999232" cy="256032"/>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Bullish — upside valuation for deal pricing</a:t>
            </a:r>
            <a:endParaRPr lang="en-US" sz="950" dirty="0"/>
          </a:p>
        </p:txBody>
      </p:sp>
      <p:sp>
        <p:nvSpPr>
          <p:cNvPr id="36" name="Shape 33"/>
          <p:cNvSpPr/>
          <p:nvPr/>
        </p:nvSpPr>
        <p:spPr>
          <a:xfrm>
            <a:off x="5577840" y="2395728"/>
            <a:ext cx="3200400" cy="749808"/>
          </a:xfrm>
          <a:prstGeom prst="rect">
            <a:avLst/>
          </a:prstGeom>
          <a:solidFill>
            <a:srgbClr val="132338"/>
          </a:solidFill>
          <a:ln w="12700">
            <a:solidFill>
              <a:srgbClr val="C9A84C"/>
            </a:solidFill>
            <a:prstDash val="solid"/>
          </a:ln>
        </p:spPr>
        <p:txBody>
          <a:bodyPr/>
          <a:lstStyle/>
          <a:p>
            <a:endParaRPr lang="en-US"/>
          </a:p>
        </p:txBody>
      </p:sp>
      <p:sp>
        <p:nvSpPr>
          <p:cNvPr id="37" name="Text 34"/>
          <p:cNvSpPr/>
          <p:nvPr/>
        </p:nvSpPr>
        <p:spPr>
          <a:xfrm>
            <a:off x="5669280" y="2468880"/>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BASE  $70</a:t>
            </a:r>
            <a:endParaRPr lang="en-US" sz="950" dirty="0"/>
          </a:p>
        </p:txBody>
      </p:sp>
      <p:sp>
        <p:nvSpPr>
          <p:cNvPr id="38" name="Text 35"/>
          <p:cNvSpPr/>
          <p:nvPr/>
        </p:nvSpPr>
        <p:spPr>
          <a:xfrm>
            <a:off x="6766560" y="2441448"/>
            <a:ext cx="1901952" cy="347472"/>
          </a:xfrm>
          <a:prstGeom prst="rect">
            <a:avLst/>
          </a:prstGeom>
          <a:noFill/>
          <a:ln/>
        </p:spPr>
        <p:txBody>
          <a:bodyPr wrap="square" lIns="0" tIns="0" rIns="0" bIns="0" rtlCol="0" anchor="ctr"/>
          <a:lstStyle/>
          <a:p>
            <a:pPr marL="0" indent="0" algn="r">
              <a:buNone/>
            </a:pPr>
            <a:r>
              <a:rPr lang="en-US" sz="2200" b="1" dirty="0">
                <a:solidFill>
                  <a:srgbClr val="C9A84C"/>
                </a:solidFill>
                <a:latin typeface="Calibri" pitchFamily="34" charset="0"/>
                <a:ea typeface="Calibri" pitchFamily="34" charset="-122"/>
                <a:cs typeface="Calibri" pitchFamily="34" charset="-120"/>
              </a:rPr>
              <a:t>$ 72.1M</a:t>
            </a:r>
            <a:endParaRPr lang="en-US" sz="2200" dirty="0"/>
          </a:p>
        </p:txBody>
      </p:sp>
      <p:sp>
        <p:nvSpPr>
          <p:cNvPr id="39" name="Text 36"/>
          <p:cNvSpPr/>
          <p:nvPr/>
        </p:nvSpPr>
        <p:spPr>
          <a:xfrm>
            <a:off x="5669280" y="2798064"/>
            <a:ext cx="2999232" cy="256032"/>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Current forward curve — budget planning base</a:t>
            </a:r>
            <a:endParaRPr lang="en-US" sz="950" dirty="0"/>
          </a:p>
        </p:txBody>
      </p:sp>
      <p:sp>
        <p:nvSpPr>
          <p:cNvPr id="40" name="Shape 37"/>
          <p:cNvSpPr/>
          <p:nvPr/>
        </p:nvSpPr>
        <p:spPr>
          <a:xfrm>
            <a:off x="5577840" y="3218688"/>
            <a:ext cx="3200400" cy="749808"/>
          </a:xfrm>
          <a:prstGeom prst="rect">
            <a:avLst/>
          </a:prstGeom>
          <a:solidFill>
            <a:srgbClr val="132338"/>
          </a:solidFill>
          <a:ln w="12700">
            <a:solidFill>
              <a:srgbClr val="F97316"/>
            </a:solidFill>
            <a:prstDash val="solid"/>
          </a:ln>
        </p:spPr>
        <p:txBody>
          <a:bodyPr/>
          <a:lstStyle/>
          <a:p>
            <a:endParaRPr lang="en-US"/>
          </a:p>
        </p:txBody>
      </p:sp>
      <p:sp>
        <p:nvSpPr>
          <p:cNvPr id="41" name="Text 38"/>
          <p:cNvSpPr/>
          <p:nvPr/>
        </p:nvSpPr>
        <p:spPr>
          <a:xfrm>
            <a:off x="5669280" y="3291840"/>
            <a:ext cx="1097280" cy="256032"/>
          </a:xfrm>
          <a:prstGeom prst="rect">
            <a:avLst/>
          </a:prstGeom>
          <a:noFill/>
          <a:ln/>
        </p:spPr>
        <p:txBody>
          <a:bodyPr wrap="square" lIns="0" tIns="0" rIns="0" bIns="0" rtlCol="0" anchor="ctr"/>
          <a:lstStyle/>
          <a:p>
            <a:pPr marL="0" indent="0">
              <a:buNone/>
            </a:pPr>
            <a:r>
              <a:rPr lang="en-US" sz="950" b="1" dirty="0">
                <a:solidFill>
                  <a:srgbClr val="F97316"/>
                </a:solidFill>
                <a:latin typeface="Courier New" pitchFamily="34" charset="0"/>
                <a:ea typeface="Courier New" pitchFamily="34" charset="-122"/>
                <a:cs typeface="Courier New" pitchFamily="34" charset="-120"/>
              </a:rPr>
              <a:t>LOW   $50</a:t>
            </a:r>
            <a:endParaRPr lang="en-US" sz="950" dirty="0"/>
          </a:p>
        </p:txBody>
      </p:sp>
      <p:sp>
        <p:nvSpPr>
          <p:cNvPr id="42" name="Text 39"/>
          <p:cNvSpPr/>
          <p:nvPr/>
        </p:nvSpPr>
        <p:spPr>
          <a:xfrm>
            <a:off x="6766560" y="3264408"/>
            <a:ext cx="1901952" cy="347472"/>
          </a:xfrm>
          <a:prstGeom prst="rect">
            <a:avLst/>
          </a:prstGeom>
          <a:noFill/>
          <a:ln/>
        </p:spPr>
        <p:txBody>
          <a:bodyPr wrap="square" lIns="0" tIns="0" rIns="0" bIns="0" rtlCol="0" anchor="ctr"/>
          <a:lstStyle/>
          <a:p>
            <a:pPr marL="0" indent="0" algn="r">
              <a:buNone/>
            </a:pPr>
            <a:r>
              <a:rPr lang="en-US" sz="2200" b="1" dirty="0">
                <a:solidFill>
                  <a:srgbClr val="F97316"/>
                </a:solidFill>
                <a:latin typeface="Calibri" pitchFamily="34" charset="0"/>
                <a:ea typeface="Calibri" pitchFamily="34" charset="-122"/>
                <a:cs typeface="Calibri" pitchFamily="34" charset="-120"/>
              </a:rPr>
              <a:t>$ 38.7M</a:t>
            </a:r>
            <a:endParaRPr lang="en-US" sz="2200" dirty="0"/>
          </a:p>
        </p:txBody>
      </p:sp>
      <p:sp>
        <p:nvSpPr>
          <p:cNvPr id="43" name="Text 40"/>
          <p:cNvSpPr/>
          <p:nvPr/>
        </p:nvSpPr>
        <p:spPr>
          <a:xfrm>
            <a:off x="5669280" y="3621024"/>
            <a:ext cx="2999232" cy="256032"/>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Moderate downturn — hedging stress test</a:t>
            </a:r>
            <a:endParaRPr lang="en-US" sz="950" dirty="0"/>
          </a:p>
        </p:txBody>
      </p:sp>
      <p:sp>
        <p:nvSpPr>
          <p:cNvPr id="44" name="Shape 41"/>
          <p:cNvSpPr/>
          <p:nvPr/>
        </p:nvSpPr>
        <p:spPr>
          <a:xfrm>
            <a:off x="5577840" y="4041648"/>
            <a:ext cx="3200400" cy="749808"/>
          </a:xfrm>
          <a:prstGeom prst="rect">
            <a:avLst/>
          </a:prstGeom>
          <a:solidFill>
            <a:srgbClr val="132338"/>
          </a:solidFill>
          <a:ln w="12700">
            <a:solidFill>
              <a:srgbClr val="EF4444"/>
            </a:solidFill>
            <a:prstDash val="solid"/>
          </a:ln>
        </p:spPr>
        <p:txBody>
          <a:bodyPr/>
          <a:lstStyle/>
          <a:p>
            <a:endParaRPr lang="en-US"/>
          </a:p>
        </p:txBody>
      </p:sp>
      <p:sp>
        <p:nvSpPr>
          <p:cNvPr id="45" name="Text 42"/>
          <p:cNvSpPr/>
          <p:nvPr/>
        </p:nvSpPr>
        <p:spPr>
          <a:xfrm>
            <a:off x="5669280" y="4114800"/>
            <a:ext cx="1097280" cy="256032"/>
          </a:xfrm>
          <a:prstGeom prst="rect">
            <a:avLst/>
          </a:prstGeom>
          <a:noFill/>
          <a:ln/>
        </p:spPr>
        <p:txBody>
          <a:bodyPr wrap="square" lIns="0" tIns="0" rIns="0" bIns="0" rtlCol="0" anchor="ctr"/>
          <a:lstStyle/>
          <a:p>
            <a:pPr marL="0" indent="0">
              <a:buNone/>
            </a:pPr>
            <a:r>
              <a:rPr lang="en-US" sz="950" b="1" dirty="0">
                <a:solidFill>
                  <a:srgbClr val="EF4444"/>
                </a:solidFill>
                <a:latin typeface="Courier New" pitchFamily="34" charset="0"/>
                <a:ea typeface="Courier New" pitchFamily="34" charset="-122"/>
                <a:cs typeface="Courier New" pitchFamily="34" charset="-120"/>
              </a:rPr>
              <a:t>STRESS $35</a:t>
            </a:r>
            <a:endParaRPr lang="en-US" sz="950" dirty="0"/>
          </a:p>
        </p:txBody>
      </p:sp>
      <p:sp>
        <p:nvSpPr>
          <p:cNvPr id="46" name="Text 43"/>
          <p:cNvSpPr/>
          <p:nvPr/>
        </p:nvSpPr>
        <p:spPr>
          <a:xfrm>
            <a:off x="6766560" y="4087368"/>
            <a:ext cx="1901952" cy="347472"/>
          </a:xfrm>
          <a:prstGeom prst="rect">
            <a:avLst/>
          </a:prstGeom>
          <a:noFill/>
          <a:ln/>
        </p:spPr>
        <p:txBody>
          <a:bodyPr wrap="square" lIns="0" tIns="0" rIns="0" bIns="0" rtlCol="0" anchor="ctr"/>
          <a:lstStyle/>
          <a:p>
            <a:pPr marL="0" indent="0" algn="r">
              <a:buNone/>
            </a:pPr>
            <a:r>
              <a:rPr lang="en-US" sz="2200" b="1" dirty="0">
                <a:solidFill>
                  <a:srgbClr val="EF4444"/>
                </a:solidFill>
                <a:latin typeface="Calibri" pitchFamily="34" charset="0"/>
                <a:ea typeface="Calibri" pitchFamily="34" charset="-122"/>
                <a:cs typeface="Calibri" pitchFamily="34" charset="-120"/>
              </a:rPr>
              <a:t>$ 12.4M</a:t>
            </a:r>
            <a:endParaRPr lang="en-US" sz="2200" dirty="0"/>
          </a:p>
        </p:txBody>
      </p:sp>
      <p:sp>
        <p:nvSpPr>
          <p:cNvPr id="47" name="Text 44"/>
          <p:cNvSpPr/>
          <p:nvPr/>
        </p:nvSpPr>
        <p:spPr>
          <a:xfrm>
            <a:off x="5669280" y="4443984"/>
            <a:ext cx="2999232" cy="256032"/>
          </a:xfrm>
          <a:prstGeom prst="rect">
            <a:avLst/>
          </a:prstGeom>
          <a:noFill/>
          <a:ln/>
        </p:spPr>
        <p:txBody>
          <a:bodyPr wrap="square" lIns="0" tIns="0" rIns="0" bIns="0" rtlCol="0" anchor="ctr"/>
          <a:lstStyle/>
          <a:p>
            <a:pPr marL="0" indent="0">
              <a:buNone/>
            </a:pPr>
            <a:r>
              <a:rPr lang="en-US" sz="950" dirty="0">
                <a:solidFill>
                  <a:srgbClr val="94A3B8"/>
                </a:solidFill>
                <a:latin typeface="Calibri" pitchFamily="34" charset="0"/>
                <a:ea typeface="Calibri" pitchFamily="34" charset="-122"/>
                <a:cs typeface="Calibri" pitchFamily="34" charset="-120"/>
              </a:rPr>
              <a:t>COVID-level — bank covenant / downside floor</a:t>
            </a:r>
            <a:endParaRPr lang="en-US" sz="950" dirty="0"/>
          </a:p>
        </p:txBody>
      </p:sp>
      <p:sp>
        <p:nvSpPr>
          <p:cNvPr id="48" name="Text 45"/>
          <p:cNvSpPr/>
          <p:nvPr/>
        </p:nvSpPr>
        <p:spPr>
          <a:xfrm>
            <a:off x="320040" y="4919472"/>
            <a:ext cx="8458200" cy="164592"/>
          </a:xfrm>
          <a:prstGeom prst="rect">
            <a:avLst/>
          </a:prstGeom>
          <a:noFill/>
          <a:ln/>
        </p:spPr>
        <p:txBody>
          <a:bodyPr wrap="square" lIns="0" tIns="0" rIns="0" bIns="0" rtlCol="0" anchor="ctr"/>
          <a:lstStyle/>
          <a:p>
            <a:pPr marL="0" indent="0">
              <a:buNone/>
            </a:pPr>
            <a:r>
              <a:rPr lang="en-US" sz="850" i="1" dirty="0">
                <a:solidFill>
                  <a:srgbClr val="94A3B8"/>
                </a:solidFill>
                <a:latin typeface="Calibri" pitchFamily="34" charset="0"/>
                <a:ea typeface="Calibri" pitchFamily="34" charset="-122"/>
                <a:cs typeface="Calibri" pitchFamily="34" charset="-120"/>
              </a:rPr>
              <a:t>Portfolio PV10 NPV — 10-year forecast, 25% annual decline, trailing 12M volumes</a:t>
            </a:r>
            <a:endParaRPr lang="en-US" sz="850" dirty="0"/>
          </a:p>
        </p:txBody>
      </p:sp>
      <p:pic>
        <p:nvPicPr>
          <p:cNvPr id="50" name="Picture 49" descr="Centriv Petrologic.png">
            <a:extLst>
              <a:ext uri="{FF2B5EF4-FFF2-40B4-BE49-F238E27FC236}">
                <a16:creationId xmlns:a16="http://schemas.microsoft.com/office/drawing/2014/main" id="{8AFF7E02-D845-029E-9DE2-DE85531DA80A}"/>
              </a:ext>
            </a:extLst>
          </p:cNvPr>
          <p:cNvPicPr>
            <a:picLocks noChangeAspect="1"/>
          </p:cNvPicPr>
          <p:nvPr/>
        </p:nvPicPr>
        <p:blipFill>
          <a:blip r:embed="rId4"/>
          <a:stretch>
            <a:fillRect/>
          </a:stretch>
        </p:blipFill>
        <p:spPr>
          <a:xfrm>
            <a:off x="8422476" y="19772"/>
            <a:ext cx="711013" cy="7110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SOFTWARE COMPATIBILITY</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Native Aries &amp; PHDWin Exports</a:t>
            </a:r>
            <a:endParaRPr lang="en-US" sz="3000" dirty="0"/>
          </a:p>
        </p:txBody>
      </p:sp>
      <p:sp>
        <p:nvSpPr>
          <p:cNvPr id="5" name="Text 3"/>
          <p:cNvSpPr/>
          <p:nvPr/>
        </p:nvSpPr>
        <p:spPr>
          <a:xfrm>
            <a:off x="411480" y="1143000"/>
            <a:ext cx="8321040" cy="274320"/>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No re-entry. No copy-paste. Import-ready files generated automatically for every well.</a:t>
            </a:r>
            <a:endParaRPr lang="en-US" sz="1300" dirty="0"/>
          </a:p>
        </p:txBody>
      </p:sp>
      <p:sp>
        <p:nvSpPr>
          <p:cNvPr id="6" name="Shape 4"/>
          <p:cNvSpPr/>
          <p:nvPr/>
        </p:nvSpPr>
        <p:spPr>
          <a:xfrm>
            <a:off x="347472" y="1444752"/>
            <a:ext cx="4069080" cy="384048"/>
          </a:xfrm>
          <a:prstGeom prst="rect">
            <a:avLst/>
          </a:prstGeom>
          <a:solidFill>
            <a:srgbClr val="0D1B2A"/>
          </a:solidFill>
          <a:ln w="12700">
            <a:solidFill>
              <a:srgbClr val="0D1B2A"/>
            </a:solidFill>
            <a:prstDash val="solid"/>
          </a:ln>
        </p:spPr>
        <p:txBody>
          <a:bodyPr/>
          <a:lstStyle/>
          <a:p>
            <a:endParaRPr lang="en-US"/>
          </a:p>
        </p:txBody>
      </p:sp>
      <p:sp>
        <p:nvSpPr>
          <p:cNvPr id="7" name="Text 5"/>
          <p:cNvSpPr/>
          <p:nvPr/>
        </p:nvSpPr>
        <p:spPr>
          <a:xfrm>
            <a:off x="347472" y="1444752"/>
            <a:ext cx="4069080" cy="384048"/>
          </a:xfrm>
          <a:prstGeom prst="rect">
            <a:avLst/>
          </a:prstGeom>
          <a:noFill/>
          <a:ln/>
        </p:spPr>
        <p:txBody>
          <a:bodyPr wrap="square" lIns="0" tIns="0" rIns="0" bIns="0" rtlCol="0" anchor="ctr"/>
          <a:lstStyle/>
          <a:p>
            <a:pPr marL="0" indent="0" algn="ctr">
              <a:buNone/>
            </a:pPr>
            <a:r>
              <a:rPr lang="en-US" sz="1200" b="1" dirty="0">
                <a:solidFill>
                  <a:srgbClr val="C9A84C"/>
                </a:solidFill>
                <a:latin typeface="Calibri" pitchFamily="34" charset="0"/>
                <a:ea typeface="Calibri" pitchFamily="34" charset="-122"/>
                <a:cs typeface="Calibri" pitchFamily="34" charset="-120"/>
              </a:rPr>
              <a:t>⛽  ARIES  AC_ECONOMICS FORMAT</a:t>
            </a:r>
            <a:endParaRPr lang="en-US" sz="1200" dirty="0"/>
          </a:p>
        </p:txBody>
      </p:sp>
      <p:sp>
        <p:nvSpPr>
          <p:cNvPr id="8" name="Shape 6"/>
          <p:cNvSpPr/>
          <p:nvPr/>
        </p:nvSpPr>
        <p:spPr>
          <a:xfrm>
            <a:off x="347472" y="1938528"/>
            <a:ext cx="4069080" cy="475488"/>
          </a:xfrm>
          <a:prstGeom prst="rect">
            <a:avLst/>
          </a:prstGeom>
          <a:solidFill>
            <a:srgbClr val="FFFFFF"/>
          </a:solidFill>
          <a:ln w="12700">
            <a:solidFill>
              <a:srgbClr val="E2E8F0"/>
            </a:solidFill>
            <a:prstDash val="solid"/>
          </a:ln>
        </p:spPr>
        <p:txBody>
          <a:bodyPr/>
          <a:lstStyle/>
          <a:p>
            <a:endParaRPr lang="en-US"/>
          </a:p>
        </p:txBody>
      </p:sp>
      <p:sp>
        <p:nvSpPr>
          <p:cNvPr id="9" name="Shape 7"/>
          <p:cNvSpPr/>
          <p:nvPr/>
        </p:nvSpPr>
        <p:spPr>
          <a:xfrm>
            <a:off x="347472" y="1938528"/>
            <a:ext cx="1170432" cy="475488"/>
          </a:xfrm>
          <a:prstGeom prst="rect">
            <a:avLst/>
          </a:prstGeom>
          <a:solidFill>
            <a:srgbClr val="132338"/>
          </a:solidFill>
          <a:ln w="12700">
            <a:solidFill>
              <a:srgbClr val="132338"/>
            </a:solidFill>
            <a:prstDash val="solid"/>
          </a:ln>
        </p:spPr>
        <p:txBody>
          <a:bodyPr/>
          <a:lstStyle/>
          <a:p>
            <a:endParaRPr lang="en-US"/>
          </a:p>
        </p:txBody>
      </p:sp>
      <p:sp>
        <p:nvSpPr>
          <p:cNvPr id="10" name="Text 8"/>
          <p:cNvSpPr/>
          <p:nvPr/>
        </p:nvSpPr>
        <p:spPr>
          <a:xfrm>
            <a:off x="384048" y="2048256"/>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PROPERTY</a:t>
            </a:r>
            <a:endParaRPr lang="en-US" sz="950" dirty="0"/>
          </a:p>
        </p:txBody>
      </p:sp>
      <p:sp>
        <p:nvSpPr>
          <p:cNvPr id="11" name="Text 9"/>
          <p:cNvSpPr/>
          <p:nvPr/>
        </p:nvSpPr>
        <p:spPr>
          <a:xfrm>
            <a:off x="1572768" y="2048256"/>
            <a:ext cx="2743200"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Well name, API, field, operator metadata</a:t>
            </a:r>
            <a:endParaRPr lang="en-US" sz="1000" dirty="0"/>
          </a:p>
        </p:txBody>
      </p:sp>
      <p:sp>
        <p:nvSpPr>
          <p:cNvPr id="12" name="Shape 10"/>
          <p:cNvSpPr/>
          <p:nvPr/>
        </p:nvSpPr>
        <p:spPr>
          <a:xfrm>
            <a:off x="347472" y="2468880"/>
            <a:ext cx="4069080" cy="475488"/>
          </a:xfrm>
          <a:prstGeom prst="rect">
            <a:avLst/>
          </a:prstGeom>
          <a:solidFill>
            <a:srgbClr val="F8FAFC"/>
          </a:solidFill>
          <a:ln w="12700">
            <a:solidFill>
              <a:srgbClr val="E2E8F0"/>
            </a:solidFill>
            <a:prstDash val="solid"/>
          </a:ln>
        </p:spPr>
        <p:txBody>
          <a:bodyPr/>
          <a:lstStyle/>
          <a:p>
            <a:endParaRPr lang="en-US"/>
          </a:p>
        </p:txBody>
      </p:sp>
      <p:sp>
        <p:nvSpPr>
          <p:cNvPr id="13" name="Shape 11"/>
          <p:cNvSpPr/>
          <p:nvPr/>
        </p:nvSpPr>
        <p:spPr>
          <a:xfrm>
            <a:off x="347472" y="2468880"/>
            <a:ext cx="1170432" cy="475488"/>
          </a:xfrm>
          <a:prstGeom prst="rect">
            <a:avLst/>
          </a:prstGeom>
          <a:solidFill>
            <a:srgbClr val="132338"/>
          </a:solidFill>
          <a:ln w="12700">
            <a:solidFill>
              <a:srgbClr val="132338"/>
            </a:solidFill>
            <a:prstDash val="solid"/>
          </a:ln>
        </p:spPr>
        <p:txBody>
          <a:bodyPr/>
          <a:lstStyle/>
          <a:p>
            <a:endParaRPr lang="en-US"/>
          </a:p>
        </p:txBody>
      </p:sp>
      <p:sp>
        <p:nvSpPr>
          <p:cNvPr id="14" name="Text 12"/>
          <p:cNvSpPr/>
          <p:nvPr/>
        </p:nvSpPr>
        <p:spPr>
          <a:xfrm>
            <a:off x="384048" y="2578608"/>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WELLID</a:t>
            </a:r>
            <a:endParaRPr lang="en-US" sz="950" dirty="0"/>
          </a:p>
        </p:txBody>
      </p:sp>
      <p:sp>
        <p:nvSpPr>
          <p:cNvPr id="15" name="Text 13"/>
          <p:cNvSpPr/>
          <p:nvPr/>
        </p:nvSpPr>
        <p:spPr>
          <a:xfrm>
            <a:off x="1572768" y="2578608"/>
            <a:ext cx="2743200"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API cross-reference table</a:t>
            </a:r>
            <a:endParaRPr lang="en-US" sz="1000" dirty="0"/>
          </a:p>
        </p:txBody>
      </p:sp>
      <p:sp>
        <p:nvSpPr>
          <p:cNvPr id="16" name="Shape 14"/>
          <p:cNvSpPr/>
          <p:nvPr/>
        </p:nvSpPr>
        <p:spPr>
          <a:xfrm>
            <a:off x="347472" y="2999232"/>
            <a:ext cx="4069080" cy="475488"/>
          </a:xfrm>
          <a:prstGeom prst="rect">
            <a:avLst/>
          </a:prstGeom>
          <a:solidFill>
            <a:srgbClr val="FFFFFF"/>
          </a:solidFill>
          <a:ln w="12700">
            <a:solidFill>
              <a:srgbClr val="E2E8F0"/>
            </a:solidFill>
            <a:prstDash val="solid"/>
          </a:ln>
        </p:spPr>
        <p:txBody>
          <a:bodyPr/>
          <a:lstStyle/>
          <a:p>
            <a:endParaRPr lang="en-US"/>
          </a:p>
        </p:txBody>
      </p:sp>
      <p:sp>
        <p:nvSpPr>
          <p:cNvPr id="17" name="Shape 15"/>
          <p:cNvSpPr/>
          <p:nvPr/>
        </p:nvSpPr>
        <p:spPr>
          <a:xfrm>
            <a:off x="347472" y="2999232"/>
            <a:ext cx="1170432" cy="475488"/>
          </a:xfrm>
          <a:prstGeom prst="rect">
            <a:avLst/>
          </a:prstGeom>
          <a:solidFill>
            <a:srgbClr val="132338"/>
          </a:solidFill>
          <a:ln w="12700">
            <a:solidFill>
              <a:srgbClr val="132338"/>
            </a:solidFill>
            <a:prstDash val="solid"/>
          </a:ln>
        </p:spPr>
        <p:txBody>
          <a:bodyPr/>
          <a:lstStyle/>
          <a:p>
            <a:endParaRPr lang="en-US"/>
          </a:p>
        </p:txBody>
      </p:sp>
      <p:sp>
        <p:nvSpPr>
          <p:cNvPr id="18" name="Text 16"/>
          <p:cNvSpPr/>
          <p:nvPr/>
        </p:nvSpPr>
        <p:spPr>
          <a:xfrm>
            <a:off x="384048" y="3108960"/>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AC_ECONOMICS</a:t>
            </a:r>
            <a:endParaRPr lang="en-US" sz="950" dirty="0"/>
          </a:p>
        </p:txBody>
      </p:sp>
      <p:sp>
        <p:nvSpPr>
          <p:cNvPr id="19" name="Text 17"/>
          <p:cNvSpPr/>
          <p:nvPr/>
        </p:nvSpPr>
        <p:spPr>
          <a:xfrm>
            <a:off x="1572768" y="3108960"/>
            <a:ext cx="2743200"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OIL/GAS decline · WI · NRI · OPX · TAXES</a:t>
            </a:r>
            <a:endParaRPr lang="en-US" sz="1000" dirty="0"/>
          </a:p>
        </p:txBody>
      </p:sp>
      <p:sp>
        <p:nvSpPr>
          <p:cNvPr id="20" name="Shape 18"/>
          <p:cNvSpPr/>
          <p:nvPr/>
        </p:nvSpPr>
        <p:spPr>
          <a:xfrm>
            <a:off x="347472" y="3529584"/>
            <a:ext cx="4069080" cy="475488"/>
          </a:xfrm>
          <a:prstGeom prst="rect">
            <a:avLst/>
          </a:prstGeom>
          <a:solidFill>
            <a:srgbClr val="F8FAFC"/>
          </a:solidFill>
          <a:ln w="12700">
            <a:solidFill>
              <a:srgbClr val="E2E8F0"/>
            </a:solidFill>
            <a:prstDash val="solid"/>
          </a:ln>
        </p:spPr>
        <p:txBody>
          <a:bodyPr/>
          <a:lstStyle/>
          <a:p>
            <a:endParaRPr lang="en-US"/>
          </a:p>
        </p:txBody>
      </p:sp>
      <p:sp>
        <p:nvSpPr>
          <p:cNvPr id="21" name="Shape 19"/>
          <p:cNvSpPr/>
          <p:nvPr/>
        </p:nvSpPr>
        <p:spPr>
          <a:xfrm>
            <a:off x="347472" y="3529584"/>
            <a:ext cx="1170432" cy="475488"/>
          </a:xfrm>
          <a:prstGeom prst="rect">
            <a:avLst/>
          </a:prstGeom>
          <a:solidFill>
            <a:srgbClr val="132338"/>
          </a:solidFill>
          <a:ln w="12700">
            <a:solidFill>
              <a:srgbClr val="132338"/>
            </a:solidFill>
            <a:prstDash val="solid"/>
          </a:ln>
        </p:spPr>
        <p:txBody>
          <a:bodyPr/>
          <a:lstStyle/>
          <a:p>
            <a:endParaRPr lang="en-US"/>
          </a:p>
        </p:txBody>
      </p:sp>
      <p:sp>
        <p:nvSpPr>
          <p:cNvPr id="22" name="Text 20"/>
          <p:cNvSpPr/>
          <p:nvPr/>
        </p:nvSpPr>
        <p:spPr>
          <a:xfrm>
            <a:off x="384048" y="3639312"/>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PDEN</a:t>
            </a:r>
            <a:endParaRPr lang="en-US" sz="950" dirty="0"/>
          </a:p>
        </p:txBody>
      </p:sp>
      <p:sp>
        <p:nvSpPr>
          <p:cNvPr id="23" name="Text 21"/>
          <p:cNvSpPr/>
          <p:nvPr/>
        </p:nvSpPr>
        <p:spPr>
          <a:xfrm>
            <a:off x="1572768" y="3639312"/>
            <a:ext cx="2743200"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Monthly production history (YYYY/MM format)</a:t>
            </a:r>
            <a:endParaRPr lang="en-US" sz="1000" dirty="0"/>
          </a:p>
        </p:txBody>
      </p:sp>
      <p:sp>
        <p:nvSpPr>
          <p:cNvPr id="24" name="Shape 22"/>
          <p:cNvSpPr/>
          <p:nvPr/>
        </p:nvSpPr>
        <p:spPr>
          <a:xfrm>
            <a:off x="347472" y="4059936"/>
            <a:ext cx="4069080" cy="475488"/>
          </a:xfrm>
          <a:prstGeom prst="rect">
            <a:avLst/>
          </a:prstGeom>
          <a:solidFill>
            <a:srgbClr val="FFFFFF"/>
          </a:solidFill>
          <a:ln w="12700">
            <a:solidFill>
              <a:srgbClr val="E2E8F0"/>
            </a:solidFill>
            <a:prstDash val="solid"/>
          </a:ln>
        </p:spPr>
        <p:txBody>
          <a:bodyPr/>
          <a:lstStyle/>
          <a:p>
            <a:endParaRPr lang="en-US"/>
          </a:p>
        </p:txBody>
      </p:sp>
      <p:sp>
        <p:nvSpPr>
          <p:cNvPr id="25" name="Shape 23"/>
          <p:cNvSpPr/>
          <p:nvPr/>
        </p:nvSpPr>
        <p:spPr>
          <a:xfrm>
            <a:off x="347472" y="4059936"/>
            <a:ext cx="1170432" cy="475488"/>
          </a:xfrm>
          <a:prstGeom prst="rect">
            <a:avLst/>
          </a:prstGeom>
          <a:solidFill>
            <a:srgbClr val="132338"/>
          </a:solidFill>
          <a:ln w="12700">
            <a:solidFill>
              <a:srgbClr val="132338"/>
            </a:solidFill>
            <a:prstDash val="solid"/>
          </a:ln>
        </p:spPr>
        <p:txBody>
          <a:bodyPr/>
          <a:lstStyle/>
          <a:p>
            <a:endParaRPr lang="en-US"/>
          </a:p>
        </p:txBody>
      </p:sp>
      <p:sp>
        <p:nvSpPr>
          <p:cNvPr id="26" name="Text 24"/>
          <p:cNvSpPr/>
          <p:nvPr/>
        </p:nvSpPr>
        <p:spPr>
          <a:xfrm>
            <a:off x="384048" y="4169664"/>
            <a:ext cx="1097280" cy="256032"/>
          </a:xfrm>
          <a:prstGeom prst="rect">
            <a:avLst/>
          </a:prstGeom>
          <a:noFill/>
          <a:ln/>
        </p:spPr>
        <p:txBody>
          <a:bodyPr wrap="square" lIns="0" tIns="0" rIns="0" bIns="0" rtlCol="0" anchor="ctr"/>
          <a:lstStyle/>
          <a:p>
            <a:pPr marL="0" indent="0">
              <a:buNone/>
            </a:pPr>
            <a:r>
              <a:rPr lang="en-US" sz="950" b="1" dirty="0">
                <a:solidFill>
                  <a:srgbClr val="C9A84C"/>
                </a:solidFill>
                <a:latin typeface="Courier New" pitchFamily="34" charset="0"/>
                <a:ea typeface="Courier New" pitchFamily="34" charset="-122"/>
                <a:cs typeface="Courier New" pitchFamily="34" charset="-120"/>
              </a:rPr>
              <a:t>PRICES ×4</a:t>
            </a:r>
            <a:endParaRPr lang="en-US" sz="950" dirty="0"/>
          </a:p>
        </p:txBody>
      </p:sp>
      <p:sp>
        <p:nvSpPr>
          <p:cNvPr id="27" name="Text 25"/>
          <p:cNvSpPr/>
          <p:nvPr/>
        </p:nvSpPr>
        <p:spPr>
          <a:xfrm>
            <a:off x="1572768" y="4169664"/>
            <a:ext cx="2743200"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Base · Low · High · Stress price decks</a:t>
            </a:r>
            <a:endParaRPr lang="en-US" sz="1000" dirty="0"/>
          </a:p>
        </p:txBody>
      </p:sp>
      <p:sp>
        <p:nvSpPr>
          <p:cNvPr id="28" name="Shape 26"/>
          <p:cNvSpPr/>
          <p:nvPr/>
        </p:nvSpPr>
        <p:spPr>
          <a:xfrm>
            <a:off x="4727448" y="1444752"/>
            <a:ext cx="4069080" cy="384048"/>
          </a:xfrm>
          <a:prstGeom prst="rect">
            <a:avLst/>
          </a:prstGeom>
          <a:solidFill>
            <a:srgbClr val="2A3F5F"/>
          </a:solidFill>
          <a:ln w="12700">
            <a:solidFill>
              <a:srgbClr val="2A3F5F"/>
            </a:solidFill>
            <a:prstDash val="solid"/>
          </a:ln>
        </p:spPr>
        <p:txBody>
          <a:bodyPr/>
          <a:lstStyle/>
          <a:p>
            <a:endParaRPr lang="en-US"/>
          </a:p>
        </p:txBody>
      </p:sp>
      <p:sp>
        <p:nvSpPr>
          <p:cNvPr id="29" name="Text 27"/>
          <p:cNvSpPr/>
          <p:nvPr/>
        </p:nvSpPr>
        <p:spPr>
          <a:xfrm>
            <a:off x="4727448" y="1444752"/>
            <a:ext cx="4069080"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libri" pitchFamily="34" charset="0"/>
                <a:ea typeface="Calibri" pitchFamily="34" charset="-122"/>
                <a:cs typeface="Calibri" pitchFamily="34" charset="-120"/>
              </a:rPr>
              <a:t>⛽  PHDWIN  TAB-DELIMITED FORMAT</a:t>
            </a:r>
            <a:endParaRPr lang="en-US" sz="1200" dirty="0"/>
          </a:p>
        </p:txBody>
      </p:sp>
      <p:sp>
        <p:nvSpPr>
          <p:cNvPr id="30" name="Shape 28"/>
          <p:cNvSpPr/>
          <p:nvPr/>
        </p:nvSpPr>
        <p:spPr>
          <a:xfrm>
            <a:off x="4727448" y="1938528"/>
            <a:ext cx="4069080" cy="475488"/>
          </a:xfrm>
          <a:prstGeom prst="rect">
            <a:avLst/>
          </a:prstGeom>
          <a:solidFill>
            <a:srgbClr val="FFFFFF"/>
          </a:solidFill>
          <a:ln w="12700">
            <a:solidFill>
              <a:srgbClr val="E2E8F0"/>
            </a:solidFill>
            <a:prstDash val="solid"/>
          </a:ln>
        </p:spPr>
        <p:txBody>
          <a:bodyPr/>
          <a:lstStyle/>
          <a:p>
            <a:endParaRPr lang="en-US"/>
          </a:p>
        </p:txBody>
      </p:sp>
      <p:sp>
        <p:nvSpPr>
          <p:cNvPr id="31" name="Shape 29"/>
          <p:cNvSpPr/>
          <p:nvPr/>
        </p:nvSpPr>
        <p:spPr>
          <a:xfrm>
            <a:off x="4727448" y="1938528"/>
            <a:ext cx="1261872" cy="475488"/>
          </a:xfrm>
          <a:prstGeom prst="rect">
            <a:avLst/>
          </a:prstGeom>
          <a:solidFill>
            <a:srgbClr val="F1F5F9"/>
          </a:solidFill>
          <a:ln w="12700">
            <a:solidFill>
              <a:srgbClr val="CBD5E1"/>
            </a:solidFill>
            <a:prstDash val="solid"/>
          </a:ln>
        </p:spPr>
        <p:txBody>
          <a:bodyPr/>
          <a:lstStyle/>
          <a:p>
            <a:endParaRPr lang="en-US"/>
          </a:p>
        </p:txBody>
      </p:sp>
      <p:sp>
        <p:nvSpPr>
          <p:cNvPr id="32" name="Text 30"/>
          <p:cNvSpPr/>
          <p:nvPr/>
        </p:nvSpPr>
        <p:spPr>
          <a:xfrm>
            <a:off x="4773168" y="2048256"/>
            <a:ext cx="1170432" cy="256032"/>
          </a:xfrm>
          <a:prstGeom prst="rect">
            <a:avLst/>
          </a:prstGeom>
          <a:noFill/>
          <a:ln/>
        </p:spPr>
        <p:txBody>
          <a:bodyPr wrap="square" lIns="0" tIns="0" rIns="0" bIns="0" rtlCol="0" anchor="ctr"/>
          <a:lstStyle/>
          <a:p>
            <a:pPr marL="0" indent="0">
              <a:buNone/>
            </a:pPr>
            <a:r>
              <a:rPr lang="en-US" sz="950" b="1" dirty="0">
                <a:solidFill>
                  <a:srgbClr val="0D1B2A"/>
                </a:solidFill>
                <a:latin typeface="Calibri" pitchFamily="34" charset="0"/>
                <a:ea typeface="Calibri" pitchFamily="34" charset="-122"/>
                <a:cs typeface="Calibri" pitchFamily="34" charset="-120"/>
              </a:rPr>
              <a:t>Well Header</a:t>
            </a:r>
            <a:endParaRPr lang="en-US" sz="950" dirty="0"/>
          </a:p>
        </p:txBody>
      </p:sp>
      <p:sp>
        <p:nvSpPr>
          <p:cNvPr id="33" name="Text 31"/>
          <p:cNvSpPr/>
          <p:nvPr/>
        </p:nvSpPr>
        <p:spPr>
          <a:xfrm>
            <a:off x="6035040" y="2048256"/>
            <a:ext cx="2670048"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27 columns — API, WI, NRI, TVD, perfs, lift</a:t>
            </a:r>
            <a:endParaRPr lang="en-US" sz="1000" dirty="0"/>
          </a:p>
        </p:txBody>
      </p:sp>
      <p:sp>
        <p:nvSpPr>
          <p:cNvPr id="34" name="Shape 32"/>
          <p:cNvSpPr/>
          <p:nvPr/>
        </p:nvSpPr>
        <p:spPr>
          <a:xfrm>
            <a:off x="4727448" y="2468880"/>
            <a:ext cx="4069080" cy="475488"/>
          </a:xfrm>
          <a:prstGeom prst="rect">
            <a:avLst/>
          </a:prstGeom>
          <a:solidFill>
            <a:srgbClr val="F8FAFC"/>
          </a:solidFill>
          <a:ln w="12700">
            <a:solidFill>
              <a:srgbClr val="E2E8F0"/>
            </a:solidFill>
            <a:prstDash val="solid"/>
          </a:ln>
        </p:spPr>
        <p:txBody>
          <a:bodyPr/>
          <a:lstStyle/>
          <a:p>
            <a:endParaRPr lang="en-US"/>
          </a:p>
        </p:txBody>
      </p:sp>
      <p:sp>
        <p:nvSpPr>
          <p:cNvPr id="35" name="Shape 33"/>
          <p:cNvSpPr/>
          <p:nvPr/>
        </p:nvSpPr>
        <p:spPr>
          <a:xfrm>
            <a:off x="4727448" y="2468880"/>
            <a:ext cx="1261872" cy="475488"/>
          </a:xfrm>
          <a:prstGeom prst="rect">
            <a:avLst/>
          </a:prstGeom>
          <a:solidFill>
            <a:srgbClr val="F1F5F9"/>
          </a:solidFill>
          <a:ln w="12700">
            <a:solidFill>
              <a:srgbClr val="CBD5E1"/>
            </a:solidFill>
            <a:prstDash val="solid"/>
          </a:ln>
        </p:spPr>
        <p:txBody>
          <a:bodyPr/>
          <a:lstStyle/>
          <a:p>
            <a:endParaRPr lang="en-US"/>
          </a:p>
        </p:txBody>
      </p:sp>
      <p:sp>
        <p:nvSpPr>
          <p:cNvPr id="36" name="Text 34"/>
          <p:cNvSpPr/>
          <p:nvPr/>
        </p:nvSpPr>
        <p:spPr>
          <a:xfrm>
            <a:off x="4773168" y="2578608"/>
            <a:ext cx="1170432" cy="256032"/>
          </a:xfrm>
          <a:prstGeom prst="rect">
            <a:avLst/>
          </a:prstGeom>
          <a:noFill/>
          <a:ln/>
        </p:spPr>
        <p:txBody>
          <a:bodyPr wrap="square" lIns="0" tIns="0" rIns="0" bIns="0" rtlCol="0" anchor="ctr"/>
          <a:lstStyle/>
          <a:p>
            <a:pPr marL="0" indent="0">
              <a:buNone/>
            </a:pPr>
            <a:r>
              <a:rPr lang="en-US" sz="950" b="1" dirty="0">
                <a:solidFill>
                  <a:srgbClr val="0D1B2A"/>
                </a:solidFill>
                <a:latin typeface="Calibri" pitchFamily="34" charset="0"/>
                <a:ea typeface="Calibri" pitchFamily="34" charset="-122"/>
                <a:cs typeface="Calibri" pitchFamily="34" charset="-120"/>
              </a:rPr>
              <a:t>Prod History</a:t>
            </a:r>
            <a:endParaRPr lang="en-US" sz="950" dirty="0"/>
          </a:p>
        </p:txBody>
      </p:sp>
      <p:sp>
        <p:nvSpPr>
          <p:cNvPr id="37" name="Text 35"/>
          <p:cNvSpPr/>
          <p:nvPr/>
        </p:nvSpPr>
        <p:spPr>
          <a:xfrm>
            <a:off x="6035040" y="2578608"/>
            <a:ext cx="2670048"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Monthly oil/gas/NGL/water + days produced</a:t>
            </a:r>
            <a:endParaRPr lang="en-US" sz="1000" dirty="0"/>
          </a:p>
        </p:txBody>
      </p:sp>
      <p:sp>
        <p:nvSpPr>
          <p:cNvPr id="38" name="Shape 36"/>
          <p:cNvSpPr/>
          <p:nvPr/>
        </p:nvSpPr>
        <p:spPr>
          <a:xfrm>
            <a:off x="4727448" y="2999232"/>
            <a:ext cx="4069080" cy="475488"/>
          </a:xfrm>
          <a:prstGeom prst="rect">
            <a:avLst/>
          </a:prstGeom>
          <a:solidFill>
            <a:srgbClr val="FFFFFF"/>
          </a:solidFill>
          <a:ln w="12700">
            <a:solidFill>
              <a:srgbClr val="E2E8F0"/>
            </a:solidFill>
            <a:prstDash val="solid"/>
          </a:ln>
        </p:spPr>
        <p:txBody>
          <a:bodyPr/>
          <a:lstStyle/>
          <a:p>
            <a:endParaRPr lang="en-US"/>
          </a:p>
        </p:txBody>
      </p:sp>
      <p:sp>
        <p:nvSpPr>
          <p:cNvPr id="39" name="Shape 37"/>
          <p:cNvSpPr/>
          <p:nvPr/>
        </p:nvSpPr>
        <p:spPr>
          <a:xfrm>
            <a:off x="4727448" y="2999232"/>
            <a:ext cx="1261872" cy="475488"/>
          </a:xfrm>
          <a:prstGeom prst="rect">
            <a:avLst/>
          </a:prstGeom>
          <a:solidFill>
            <a:srgbClr val="F1F5F9"/>
          </a:solidFill>
          <a:ln w="12700">
            <a:solidFill>
              <a:srgbClr val="CBD5E1"/>
            </a:solidFill>
            <a:prstDash val="solid"/>
          </a:ln>
        </p:spPr>
        <p:txBody>
          <a:bodyPr/>
          <a:lstStyle/>
          <a:p>
            <a:endParaRPr lang="en-US"/>
          </a:p>
        </p:txBody>
      </p:sp>
      <p:sp>
        <p:nvSpPr>
          <p:cNvPr id="40" name="Text 38"/>
          <p:cNvSpPr/>
          <p:nvPr/>
        </p:nvSpPr>
        <p:spPr>
          <a:xfrm>
            <a:off x="4773168" y="3108960"/>
            <a:ext cx="1170432" cy="256032"/>
          </a:xfrm>
          <a:prstGeom prst="rect">
            <a:avLst/>
          </a:prstGeom>
          <a:noFill/>
          <a:ln/>
        </p:spPr>
        <p:txBody>
          <a:bodyPr wrap="square" lIns="0" tIns="0" rIns="0" bIns="0" rtlCol="0" anchor="ctr"/>
          <a:lstStyle/>
          <a:p>
            <a:pPr marL="0" indent="0">
              <a:buNone/>
            </a:pPr>
            <a:r>
              <a:rPr lang="en-US" sz="950" b="1" dirty="0">
                <a:solidFill>
                  <a:srgbClr val="0D1B2A"/>
                </a:solidFill>
                <a:latin typeface="Calibri" pitchFamily="34" charset="0"/>
                <a:ea typeface="Calibri" pitchFamily="34" charset="-122"/>
                <a:cs typeface="Calibri" pitchFamily="34" charset="-120"/>
              </a:rPr>
              <a:t>Economics</a:t>
            </a:r>
            <a:endParaRPr lang="en-US" sz="950" dirty="0"/>
          </a:p>
        </p:txBody>
      </p:sp>
      <p:sp>
        <p:nvSpPr>
          <p:cNvPr id="41" name="Text 39"/>
          <p:cNvSpPr/>
          <p:nvPr/>
        </p:nvSpPr>
        <p:spPr>
          <a:xfrm>
            <a:off x="6035040" y="3108960"/>
            <a:ext cx="2670048"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12 LOE categories, taxes, net revenue per month</a:t>
            </a:r>
            <a:endParaRPr lang="en-US" sz="1000" dirty="0"/>
          </a:p>
        </p:txBody>
      </p:sp>
      <p:sp>
        <p:nvSpPr>
          <p:cNvPr id="42" name="Shape 40"/>
          <p:cNvSpPr/>
          <p:nvPr/>
        </p:nvSpPr>
        <p:spPr>
          <a:xfrm>
            <a:off x="4727448" y="3529584"/>
            <a:ext cx="4069080" cy="475488"/>
          </a:xfrm>
          <a:prstGeom prst="rect">
            <a:avLst/>
          </a:prstGeom>
          <a:solidFill>
            <a:srgbClr val="F8FAFC"/>
          </a:solidFill>
          <a:ln w="12700">
            <a:solidFill>
              <a:srgbClr val="E2E8F0"/>
            </a:solidFill>
            <a:prstDash val="solid"/>
          </a:ln>
        </p:spPr>
        <p:txBody>
          <a:bodyPr/>
          <a:lstStyle/>
          <a:p>
            <a:endParaRPr lang="en-US"/>
          </a:p>
        </p:txBody>
      </p:sp>
      <p:sp>
        <p:nvSpPr>
          <p:cNvPr id="43" name="Shape 41"/>
          <p:cNvSpPr/>
          <p:nvPr/>
        </p:nvSpPr>
        <p:spPr>
          <a:xfrm>
            <a:off x="4727448" y="3529584"/>
            <a:ext cx="1261872" cy="475488"/>
          </a:xfrm>
          <a:prstGeom prst="rect">
            <a:avLst/>
          </a:prstGeom>
          <a:solidFill>
            <a:srgbClr val="F1F5F9"/>
          </a:solidFill>
          <a:ln w="12700">
            <a:solidFill>
              <a:srgbClr val="CBD5E1"/>
            </a:solidFill>
            <a:prstDash val="solid"/>
          </a:ln>
        </p:spPr>
        <p:txBody>
          <a:bodyPr/>
          <a:lstStyle/>
          <a:p>
            <a:endParaRPr lang="en-US"/>
          </a:p>
        </p:txBody>
      </p:sp>
      <p:sp>
        <p:nvSpPr>
          <p:cNvPr id="44" name="Text 42"/>
          <p:cNvSpPr/>
          <p:nvPr/>
        </p:nvSpPr>
        <p:spPr>
          <a:xfrm>
            <a:off x="4773168" y="3639312"/>
            <a:ext cx="1170432" cy="256032"/>
          </a:xfrm>
          <a:prstGeom prst="rect">
            <a:avLst/>
          </a:prstGeom>
          <a:noFill/>
          <a:ln/>
        </p:spPr>
        <p:txBody>
          <a:bodyPr wrap="square" lIns="0" tIns="0" rIns="0" bIns="0" rtlCol="0" anchor="ctr"/>
          <a:lstStyle/>
          <a:p>
            <a:pPr marL="0" indent="0">
              <a:buNone/>
            </a:pPr>
            <a:r>
              <a:rPr lang="en-US" sz="950" b="1" dirty="0">
                <a:solidFill>
                  <a:srgbClr val="0D1B2A"/>
                </a:solidFill>
                <a:latin typeface="Calibri" pitchFamily="34" charset="0"/>
                <a:ea typeface="Calibri" pitchFamily="34" charset="-122"/>
                <a:cs typeface="Calibri" pitchFamily="34" charset="-120"/>
              </a:rPr>
              <a:t>Decline Params</a:t>
            </a:r>
            <a:endParaRPr lang="en-US" sz="950" dirty="0"/>
          </a:p>
        </p:txBody>
      </p:sp>
      <p:sp>
        <p:nvSpPr>
          <p:cNvPr id="45" name="Text 43"/>
          <p:cNvSpPr/>
          <p:nvPr/>
        </p:nvSpPr>
        <p:spPr>
          <a:xfrm>
            <a:off x="6035040" y="3639312"/>
            <a:ext cx="2670048"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Fitted qi, Di, b per fluid per well — DCA-ready</a:t>
            </a:r>
            <a:endParaRPr lang="en-US" sz="1000" dirty="0"/>
          </a:p>
        </p:txBody>
      </p:sp>
      <p:sp>
        <p:nvSpPr>
          <p:cNvPr id="46" name="Shape 44"/>
          <p:cNvSpPr/>
          <p:nvPr/>
        </p:nvSpPr>
        <p:spPr>
          <a:xfrm>
            <a:off x="4727448" y="4059936"/>
            <a:ext cx="4069080" cy="475488"/>
          </a:xfrm>
          <a:prstGeom prst="rect">
            <a:avLst/>
          </a:prstGeom>
          <a:solidFill>
            <a:srgbClr val="FFFFFF"/>
          </a:solidFill>
          <a:ln w="12700">
            <a:solidFill>
              <a:srgbClr val="E2E8F0"/>
            </a:solidFill>
            <a:prstDash val="solid"/>
          </a:ln>
        </p:spPr>
        <p:txBody>
          <a:bodyPr/>
          <a:lstStyle/>
          <a:p>
            <a:endParaRPr lang="en-US"/>
          </a:p>
        </p:txBody>
      </p:sp>
      <p:sp>
        <p:nvSpPr>
          <p:cNvPr id="47" name="Shape 45"/>
          <p:cNvSpPr/>
          <p:nvPr/>
        </p:nvSpPr>
        <p:spPr>
          <a:xfrm>
            <a:off x="4727448" y="4059936"/>
            <a:ext cx="1261872" cy="475488"/>
          </a:xfrm>
          <a:prstGeom prst="rect">
            <a:avLst/>
          </a:prstGeom>
          <a:solidFill>
            <a:srgbClr val="F1F5F9"/>
          </a:solidFill>
          <a:ln w="12700">
            <a:solidFill>
              <a:srgbClr val="CBD5E1"/>
            </a:solidFill>
            <a:prstDash val="solid"/>
          </a:ln>
        </p:spPr>
        <p:txBody>
          <a:bodyPr/>
          <a:lstStyle/>
          <a:p>
            <a:endParaRPr lang="en-US"/>
          </a:p>
        </p:txBody>
      </p:sp>
      <p:sp>
        <p:nvSpPr>
          <p:cNvPr id="48" name="Text 46"/>
          <p:cNvSpPr/>
          <p:nvPr/>
        </p:nvSpPr>
        <p:spPr>
          <a:xfrm>
            <a:off x="4773168" y="4169664"/>
            <a:ext cx="1170432" cy="256032"/>
          </a:xfrm>
          <a:prstGeom prst="rect">
            <a:avLst/>
          </a:prstGeom>
          <a:noFill/>
          <a:ln/>
        </p:spPr>
        <p:txBody>
          <a:bodyPr wrap="square" lIns="0" tIns="0" rIns="0" bIns="0" rtlCol="0" anchor="ctr"/>
          <a:lstStyle/>
          <a:p>
            <a:pPr marL="0" indent="0">
              <a:buNone/>
            </a:pPr>
            <a:r>
              <a:rPr lang="en-US" sz="950" b="1" dirty="0">
                <a:solidFill>
                  <a:srgbClr val="0D1B2A"/>
                </a:solidFill>
                <a:latin typeface="Calibri" pitchFamily="34" charset="0"/>
                <a:ea typeface="Calibri" pitchFamily="34" charset="-122"/>
                <a:cs typeface="Calibri" pitchFamily="34" charset="-120"/>
              </a:rPr>
              <a:t>Price Decks</a:t>
            </a:r>
            <a:endParaRPr lang="en-US" sz="950" dirty="0"/>
          </a:p>
        </p:txBody>
      </p:sp>
      <p:sp>
        <p:nvSpPr>
          <p:cNvPr id="49" name="Text 47"/>
          <p:cNvSpPr/>
          <p:nvPr/>
        </p:nvSpPr>
        <p:spPr>
          <a:xfrm>
            <a:off x="6035040" y="4169664"/>
            <a:ext cx="2670048"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All 4 scenarios in PHDWin library format</a:t>
            </a:r>
            <a:endParaRPr lang="en-US" sz="1000" dirty="0"/>
          </a:p>
        </p:txBody>
      </p:sp>
      <p:sp>
        <p:nvSpPr>
          <p:cNvPr id="50" name="Shape 48"/>
          <p:cNvSpPr/>
          <p:nvPr/>
        </p:nvSpPr>
        <p:spPr>
          <a:xfrm>
            <a:off x="347472" y="4700016"/>
            <a:ext cx="8449056" cy="347472"/>
          </a:xfrm>
          <a:prstGeom prst="rect">
            <a:avLst/>
          </a:prstGeom>
          <a:solidFill>
            <a:srgbClr val="EFF6FF"/>
          </a:solidFill>
          <a:ln w="12700">
            <a:solidFill>
              <a:srgbClr val="BFDBFE"/>
            </a:solidFill>
            <a:prstDash val="solid"/>
          </a:ln>
        </p:spPr>
        <p:txBody>
          <a:bodyPr/>
          <a:lstStyle/>
          <a:p>
            <a:endParaRPr lang="en-US"/>
          </a:p>
        </p:txBody>
      </p:sp>
      <p:sp>
        <p:nvSpPr>
          <p:cNvPr id="51" name="Text 49"/>
          <p:cNvSpPr/>
          <p:nvPr/>
        </p:nvSpPr>
        <p:spPr>
          <a:xfrm>
            <a:off x="347472" y="4700016"/>
            <a:ext cx="8449056" cy="347472"/>
          </a:xfrm>
          <a:prstGeom prst="rect">
            <a:avLst/>
          </a:prstGeom>
          <a:noFill/>
          <a:ln/>
        </p:spPr>
        <p:txBody>
          <a:bodyPr wrap="square" lIns="0" tIns="0" rIns="0" bIns="0" rtlCol="0" anchor="ctr"/>
          <a:lstStyle/>
          <a:p>
            <a:pPr marL="0" indent="0" algn="ctr">
              <a:buNone/>
            </a:pPr>
            <a:r>
              <a:rPr lang="en-US" sz="1000" dirty="0">
                <a:solidFill>
                  <a:srgbClr val="1E40AF"/>
                </a:solidFill>
                <a:latin typeface="Calibri" pitchFamily="34" charset="0"/>
                <a:ea typeface="Calibri" pitchFamily="34" charset="-122"/>
                <a:cs typeface="Calibri" pitchFamily="34" charset="-120"/>
              </a:rPr>
              <a:t>✅  Aries 5.x and Aries Enterprise  ·  ✅  PHDWin 3.x and 4.x  ·  ✅  Qualifiers and scenarios fully configurable via config.yaml  ·  ✅  Import in &lt; 2 minutes</a:t>
            </a:r>
            <a:endParaRPr lang="en-US" sz="1000" dirty="0"/>
          </a:p>
        </p:txBody>
      </p:sp>
      <p:pic>
        <p:nvPicPr>
          <p:cNvPr id="53" name="Picture 52" descr="Centriv Petrologic.png">
            <a:extLst>
              <a:ext uri="{FF2B5EF4-FFF2-40B4-BE49-F238E27FC236}">
                <a16:creationId xmlns:a16="http://schemas.microsoft.com/office/drawing/2014/main" id="{70DC3AAC-795D-DBE7-0851-4F55B6CE73BB}"/>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4" name="Text 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LIVE DASHBOARD</a:t>
            </a:r>
            <a:endParaRPr lang="en-US" sz="950" dirty="0"/>
          </a:p>
        </p:txBody>
      </p:sp>
      <p:sp>
        <p:nvSpPr>
          <p:cNvPr id="5" name="Text 3"/>
          <p:cNvSpPr/>
          <p:nvPr/>
        </p:nvSpPr>
        <p:spPr>
          <a:xfrm>
            <a:off x="411480" y="56692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Interactive Analytics in the Browser</a:t>
            </a:r>
            <a:endParaRPr lang="en-US" sz="3000" dirty="0"/>
          </a:p>
        </p:txBody>
      </p:sp>
      <p:sp>
        <p:nvSpPr>
          <p:cNvPr id="6" name="Text 4"/>
          <p:cNvSpPr/>
          <p:nvPr/>
        </p:nvSpPr>
        <p:spPr>
          <a:xfrm>
            <a:off x="411480" y="1143000"/>
            <a:ext cx="8321040" cy="256032"/>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Six-page Streamlit dashboard — filter, drill, model — no Excel required.</a:t>
            </a:r>
            <a:endParaRPr lang="en-US" sz="1300" dirty="0"/>
          </a:p>
        </p:txBody>
      </p:sp>
      <p:sp>
        <p:nvSpPr>
          <p:cNvPr id="7" name="Shape 5"/>
          <p:cNvSpPr/>
          <p:nvPr/>
        </p:nvSpPr>
        <p:spPr>
          <a:xfrm>
            <a:off x="320040" y="1572768"/>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8" name="Shape 6"/>
          <p:cNvSpPr/>
          <p:nvPr/>
        </p:nvSpPr>
        <p:spPr>
          <a:xfrm>
            <a:off x="320040" y="1572768"/>
            <a:ext cx="2670048" cy="45720"/>
          </a:xfrm>
          <a:prstGeom prst="rect">
            <a:avLst/>
          </a:prstGeom>
          <a:solidFill>
            <a:srgbClr val="0EA5E9"/>
          </a:solidFill>
          <a:ln w="12700">
            <a:solidFill>
              <a:srgbClr val="0EA5E9"/>
            </a:solidFill>
            <a:prstDash val="solid"/>
          </a:ln>
        </p:spPr>
        <p:txBody>
          <a:bodyPr/>
          <a:lstStyle/>
          <a:p>
            <a:endParaRPr lang="en-US"/>
          </a:p>
        </p:txBody>
      </p:sp>
      <p:pic>
        <p:nvPicPr>
          <p:cNvPr id="9" name="Image 0" descr="preencoded.png"/>
          <p:cNvPicPr>
            <a:picLocks noChangeAspect="1"/>
          </p:cNvPicPr>
          <p:nvPr/>
        </p:nvPicPr>
        <p:blipFill>
          <a:blip r:embed="rId3"/>
          <a:stretch>
            <a:fillRect/>
          </a:stretch>
        </p:blipFill>
        <p:spPr>
          <a:xfrm>
            <a:off x="502920" y="1755648"/>
            <a:ext cx="329184" cy="329184"/>
          </a:xfrm>
          <a:prstGeom prst="rect">
            <a:avLst/>
          </a:prstGeom>
        </p:spPr>
      </p:pic>
      <p:sp>
        <p:nvSpPr>
          <p:cNvPr id="10" name="Text 7"/>
          <p:cNvSpPr/>
          <p:nvPr/>
        </p:nvSpPr>
        <p:spPr>
          <a:xfrm>
            <a:off x="914400" y="1755648"/>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Portfolio Overview</a:t>
            </a:r>
            <a:endParaRPr lang="en-US" sz="1200" dirty="0"/>
          </a:p>
        </p:txBody>
      </p:sp>
      <p:sp>
        <p:nvSpPr>
          <p:cNvPr id="11" name="Text 8"/>
          <p:cNvSpPr/>
          <p:nvPr/>
        </p:nvSpPr>
        <p:spPr>
          <a:xfrm>
            <a:off x="484632" y="2176272"/>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Well location map coloured by operating income. Revenue vs LOE trend. Economic status donut.</a:t>
            </a:r>
            <a:endParaRPr lang="en-US" sz="950" dirty="0"/>
          </a:p>
        </p:txBody>
      </p:sp>
      <p:sp>
        <p:nvSpPr>
          <p:cNvPr id="12" name="Shape 9"/>
          <p:cNvSpPr/>
          <p:nvPr/>
        </p:nvSpPr>
        <p:spPr>
          <a:xfrm>
            <a:off x="3218688" y="1572768"/>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13" name="Shape 10"/>
          <p:cNvSpPr/>
          <p:nvPr/>
        </p:nvSpPr>
        <p:spPr>
          <a:xfrm>
            <a:off x="3218688" y="1572768"/>
            <a:ext cx="2670048" cy="45720"/>
          </a:xfrm>
          <a:prstGeom prst="rect">
            <a:avLst/>
          </a:prstGeom>
          <a:solidFill>
            <a:srgbClr val="0EA5E9"/>
          </a:solidFill>
          <a:ln w="12700">
            <a:solidFill>
              <a:srgbClr val="0EA5E9"/>
            </a:solidFill>
            <a:prstDash val="solid"/>
          </a:ln>
        </p:spPr>
        <p:txBody>
          <a:bodyPr/>
          <a:lstStyle/>
          <a:p>
            <a:endParaRPr lang="en-US"/>
          </a:p>
        </p:txBody>
      </p:sp>
      <p:pic>
        <p:nvPicPr>
          <p:cNvPr id="14" name="Image 1" descr="preencoded.png"/>
          <p:cNvPicPr>
            <a:picLocks noChangeAspect="1"/>
          </p:cNvPicPr>
          <p:nvPr/>
        </p:nvPicPr>
        <p:blipFill>
          <a:blip r:embed="rId4"/>
          <a:stretch>
            <a:fillRect/>
          </a:stretch>
        </p:blipFill>
        <p:spPr>
          <a:xfrm>
            <a:off x="3401568" y="1755648"/>
            <a:ext cx="329184" cy="329184"/>
          </a:xfrm>
          <a:prstGeom prst="rect">
            <a:avLst/>
          </a:prstGeom>
        </p:spPr>
      </p:pic>
      <p:sp>
        <p:nvSpPr>
          <p:cNvPr id="15" name="Text 11"/>
          <p:cNvSpPr/>
          <p:nvPr/>
        </p:nvSpPr>
        <p:spPr>
          <a:xfrm>
            <a:off x="3813048" y="1755648"/>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Well Drilldown</a:t>
            </a:r>
            <a:endParaRPr lang="en-US" sz="1200" dirty="0"/>
          </a:p>
        </p:txBody>
      </p:sp>
      <p:sp>
        <p:nvSpPr>
          <p:cNvPr id="16" name="Text 12"/>
          <p:cNvSpPr/>
          <p:nvPr/>
        </p:nvSpPr>
        <p:spPr>
          <a:xfrm>
            <a:off x="3383280" y="2176272"/>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Select any well. Daily fluid rates, pressure, LOE waterfall. Full production history.</a:t>
            </a:r>
            <a:endParaRPr lang="en-US" sz="950" dirty="0"/>
          </a:p>
        </p:txBody>
      </p:sp>
      <p:sp>
        <p:nvSpPr>
          <p:cNvPr id="17" name="Shape 13"/>
          <p:cNvSpPr/>
          <p:nvPr/>
        </p:nvSpPr>
        <p:spPr>
          <a:xfrm>
            <a:off x="6117336" y="1572768"/>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18" name="Shape 14"/>
          <p:cNvSpPr/>
          <p:nvPr/>
        </p:nvSpPr>
        <p:spPr>
          <a:xfrm>
            <a:off x="6117336" y="1572768"/>
            <a:ext cx="2670048" cy="45720"/>
          </a:xfrm>
          <a:prstGeom prst="rect">
            <a:avLst/>
          </a:prstGeom>
          <a:solidFill>
            <a:srgbClr val="0EA5E9"/>
          </a:solidFill>
          <a:ln w="12700">
            <a:solidFill>
              <a:srgbClr val="0EA5E9"/>
            </a:solidFill>
            <a:prstDash val="solid"/>
          </a:ln>
        </p:spPr>
        <p:txBody>
          <a:bodyPr/>
          <a:lstStyle/>
          <a:p>
            <a:endParaRPr lang="en-US"/>
          </a:p>
        </p:txBody>
      </p:sp>
      <p:pic>
        <p:nvPicPr>
          <p:cNvPr id="19" name="Image 2" descr="preencoded.png"/>
          <p:cNvPicPr>
            <a:picLocks noChangeAspect="1"/>
          </p:cNvPicPr>
          <p:nvPr/>
        </p:nvPicPr>
        <p:blipFill>
          <a:blip r:embed="rId5"/>
          <a:stretch>
            <a:fillRect/>
          </a:stretch>
        </p:blipFill>
        <p:spPr>
          <a:xfrm>
            <a:off x="6300216" y="1755648"/>
            <a:ext cx="329184" cy="329184"/>
          </a:xfrm>
          <a:prstGeom prst="rect">
            <a:avLst/>
          </a:prstGeom>
        </p:spPr>
      </p:pic>
      <p:sp>
        <p:nvSpPr>
          <p:cNvPr id="20" name="Text 15"/>
          <p:cNvSpPr/>
          <p:nvPr/>
        </p:nvSpPr>
        <p:spPr>
          <a:xfrm>
            <a:off x="6711696" y="1755648"/>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Scenario Analysis</a:t>
            </a:r>
            <a:endParaRPr lang="en-US" sz="1200" dirty="0"/>
          </a:p>
        </p:txBody>
      </p:sp>
      <p:sp>
        <p:nvSpPr>
          <p:cNvPr id="21" name="Text 16"/>
          <p:cNvSpPr/>
          <p:nvPr/>
        </p:nvSpPr>
        <p:spPr>
          <a:xfrm>
            <a:off x="6281928" y="2176272"/>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Live price sliders. Instant NPV recalculation. Well-level scatter recoloured in real time.</a:t>
            </a:r>
            <a:endParaRPr lang="en-US" sz="950" dirty="0"/>
          </a:p>
        </p:txBody>
      </p:sp>
      <p:sp>
        <p:nvSpPr>
          <p:cNvPr id="22" name="Shape 17"/>
          <p:cNvSpPr/>
          <p:nvPr/>
        </p:nvSpPr>
        <p:spPr>
          <a:xfrm>
            <a:off x="320040" y="3200400"/>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23" name="Shape 18"/>
          <p:cNvSpPr/>
          <p:nvPr/>
        </p:nvSpPr>
        <p:spPr>
          <a:xfrm>
            <a:off x="320040" y="3200400"/>
            <a:ext cx="2670048" cy="45720"/>
          </a:xfrm>
          <a:prstGeom prst="rect">
            <a:avLst/>
          </a:prstGeom>
          <a:solidFill>
            <a:srgbClr val="0EA5E9"/>
          </a:solidFill>
          <a:ln w="12700">
            <a:solidFill>
              <a:srgbClr val="0EA5E9"/>
            </a:solidFill>
            <a:prstDash val="solid"/>
          </a:ln>
        </p:spPr>
        <p:txBody>
          <a:bodyPr/>
          <a:lstStyle/>
          <a:p>
            <a:endParaRPr lang="en-US"/>
          </a:p>
        </p:txBody>
      </p:sp>
      <p:pic>
        <p:nvPicPr>
          <p:cNvPr id="24" name="Image 3" descr="preencoded.png"/>
          <p:cNvPicPr>
            <a:picLocks noChangeAspect="1"/>
          </p:cNvPicPr>
          <p:nvPr/>
        </p:nvPicPr>
        <p:blipFill>
          <a:blip r:embed="rId6"/>
          <a:stretch>
            <a:fillRect/>
          </a:stretch>
        </p:blipFill>
        <p:spPr>
          <a:xfrm>
            <a:off x="502920" y="3383280"/>
            <a:ext cx="329184" cy="329184"/>
          </a:xfrm>
          <a:prstGeom prst="rect">
            <a:avLst/>
          </a:prstGeom>
        </p:spPr>
      </p:pic>
      <p:sp>
        <p:nvSpPr>
          <p:cNvPr id="25" name="Text 19"/>
          <p:cNvSpPr/>
          <p:nvPr/>
        </p:nvSpPr>
        <p:spPr>
          <a:xfrm>
            <a:off x="914400" y="3383280"/>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LOE Deep Dive</a:t>
            </a:r>
            <a:endParaRPr lang="en-US" sz="1200" dirty="0"/>
          </a:p>
        </p:txBody>
      </p:sp>
      <p:sp>
        <p:nvSpPr>
          <p:cNvPr id="26" name="Text 20"/>
          <p:cNvSpPr/>
          <p:nvPr/>
        </p:nvSpPr>
        <p:spPr>
          <a:xfrm>
            <a:off x="484632" y="3803904"/>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Portfolio LOE treemap. Top-10 cost wells. Stacked area trend by category.</a:t>
            </a:r>
            <a:endParaRPr lang="en-US" sz="950" dirty="0"/>
          </a:p>
        </p:txBody>
      </p:sp>
      <p:sp>
        <p:nvSpPr>
          <p:cNvPr id="27" name="Shape 21"/>
          <p:cNvSpPr/>
          <p:nvPr/>
        </p:nvSpPr>
        <p:spPr>
          <a:xfrm>
            <a:off x="3218688" y="3200400"/>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28" name="Shape 22"/>
          <p:cNvSpPr/>
          <p:nvPr/>
        </p:nvSpPr>
        <p:spPr>
          <a:xfrm>
            <a:off x="3218688" y="3200400"/>
            <a:ext cx="2670048" cy="45720"/>
          </a:xfrm>
          <a:prstGeom prst="rect">
            <a:avLst/>
          </a:prstGeom>
          <a:solidFill>
            <a:srgbClr val="0EA5E9"/>
          </a:solidFill>
          <a:ln w="12700">
            <a:solidFill>
              <a:srgbClr val="0EA5E9"/>
            </a:solidFill>
            <a:prstDash val="solid"/>
          </a:ln>
        </p:spPr>
        <p:txBody>
          <a:bodyPr/>
          <a:lstStyle/>
          <a:p>
            <a:endParaRPr lang="en-US"/>
          </a:p>
        </p:txBody>
      </p:sp>
      <p:pic>
        <p:nvPicPr>
          <p:cNvPr id="29" name="Image 4" descr="preencoded.png"/>
          <p:cNvPicPr>
            <a:picLocks noChangeAspect="1"/>
          </p:cNvPicPr>
          <p:nvPr/>
        </p:nvPicPr>
        <p:blipFill>
          <a:blip r:embed="rId7"/>
          <a:stretch>
            <a:fillRect/>
          </a:stretch>
        </p:blipFill>
        <p:spPr>
          <a:xfrm>
            <a:off x="3401568" y="3383280"/>
            <a:ext cx="329184" cy="329184"/>
          </a:xfrm>
          <a:prstGeom prst="rect">
            <a:avLst/>
          </a:prstGeom>
        </p:spPr>
      </p:pic>
      <p:sp>
        <p:nvSpPr>
          <p:cNvPr id="30" name="Text 23"/>
          <p:cNvSpPr/>
          <p:nvPr/>
        </p:nvSpPr>
        <p:spPr>
          <a:xfrm>
            <a:off x="3813048" y="3383280"/>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Economic Screening</a:t>
            </a:r>
            <a:endParaRPr lang="en-US" sz="1200" dirty="0"/>
          </a:p>
        </p:txBody>
      </p:sp>
      <p:sp>
        <p:nvSpPr>
          <p:cNvPr id="31" name="Text 24"/>
          <p:cNvSpPr/>
          <p:nvPr/>
        </p:nvSpPr>
        <p:spPr>
          <a:xfrm>
            <a:off x="3383280" y="3803904"/>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Rolling OI histogram. Breakeven vs realised price per well. Bottom-20 table.</a:t>
            </a:r>
            <a:endParaRPr lang="en-US" sz="950" dirty="0"/>
          </a:p>
        </p:txBody>
      </p:sp>
      <p:sp>
        <p:nvSpPr>
          <p:cNvPr id="32" name="Shape 25"/>
          <p:cNvSpPr/>
          <p:nvPr/>
        </p:nvSpPr>
        <p:spPr>
          <a:xfrm>
            <a:off x="6117336" y="3200400"/>
            <a:ext cx="2670048" cy="1481328"/>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33" name="Shape 26"/>
          <p:cNvSpPr/>
          <p:nvPr/>
        </p:nvSpPr>
        <p:spPr>
          <a:xfrm>
            <a:off x="6117336" y="3200400"/>
            <a:ext cx="2670048" cy="45720"/>
          </a:xfrm>
          <a:prstGeom prst="rect">
            <a:avLst/>
          </a:prstGeom>
          <a:solidFill>
            <a:srgbClr val="0EA5E9"/>
          </a:solidFill>
          <a:ln w="12700">
            <a:solidFill>
              <a:srgbClr val="0EA5E9"/>
            </a:solidFill>
            <a:prstDash val="solid"/>
          </a:ln>
        </p:spPr>
        <p:txBody>
          <a:bodyPr/>
          <a:lstStyle/>
          <a:p>
            <a:endParaRPr lang="en-US"/>
          </a:p>
        </p:txBody>
      </p:sp>
      <p:pic>
        <p:nvPicPr>
          <p:cNvPr id="34" name="Image 5" descr="preencoded.png"/>
          <p:cNvPicPr>
            <a:picLocks noChangeAspect="1"/>
          </p:cNvPicPr>
          <p:nvPr/>
        </p:nvPicPr>
        <p:blipFill>
          <a:blip r:embed="rId8"/>
          <a:stretch>
            <a:fillRect/>
          </a:stretch>
        </p:blipFill>
        <p:spPr>
          <a:xfrm>
            <a:off x="6300216" y="3383280"/>
            <a:ext cx="329184" cy="329184"/>
          </a:xfrm>
          <a:prstGeom prst="rect">
            <a:avLst/>
          </a:prstGeom>
        </p:spPr>
      </p:pic>
      <p:sp>
        <p:nvSpPr>
          <p:cNvPr id="35" name="Text 27"/>
          <p:cNvSpPr/>
          <p:nvPr/>
        </p:nvSpPr>
        <p:spPr>
          <a:xfrm>
            <a:off x="6711696" y="3383280"/>
            <a:ext cx="1975104" cy="310896"/>
          </a:xfrm>
          <a:prstGeom prst="rect">
            <a:avLst/>
          </a:prstGeom>
          <a:noFill/>
          <a:ln/>
        </p:spPr>
        <p:txBody>
          <a:bodyPr wrap="square" lIns="0" tIns="0" rIns="0" bIns="0" rtlCol="0" anchor="ctr"/>
          <a:lstStyle/>
          <a:p>
            <a:pPr marL="0" indent="0">
              <a:buNone/>
            </a:pPr>
            <a:r>
              <a:rPr lang="en-US" sz="1200" b="1" dirty="0">
                <a:solidFill>
                  <a:srgbClr val="FFFFFF"/>
                </a:solidFill>
                <a:latin typeface="Calibri" pitchFamily="34" charset="0"/>
                <a:ea typeface="Calibri" pitchFamily="34" charset="-122"/>
                <a:cs typeface="Calibri" pitchFamily="34" charset="-120"/>
              </a:rPr>
              <a:t>Workover ROI</a:t>
            </a:r>
            <a:endParaRPr lang="en-US" sz="1200" dirty="0"/>
          </a:p>
        </p:txBody>
      </p:sp>
      <p:sp>
        <p:nvSpPr>
          <p:cNvPr id="36" name="Text 28"/>
          <p:cNvSpPr/>
          <p:nvPr/>
        </p:nvSpPr>
        <p:spPr>
          <a:xfrm>
            <a:off x="6281928" y="3803904"/>
            <a:ext cx="2395728" cy="804672"/>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Value-add vs maintenance classification. Monthly spend timeline. Event detail table.</a:t>
            </a:r>
            <a:endParaRPr lang="en-US" sz="950" dirty="0"/>
          </a:p>
        </p:txBody>
      </p:sp>
      <p:sp>
        <p:nvSpPr>
          <p:cNvPr id="37" name="Shape 29"/>
          <p:cNvSpPr/>
          <p:nvPr/>
        </p:nvSpPr>
        <p:spPr>
          <a:xfrm>
            <a:off x="2651760" y="4754880"/>
            <a:ext cx="3840480" cy="274320"/>
          </a:xfrm>
          <a:prstGeom prst="roundRect">
            <a:avLst>
              <a:gd name="adj" fmla="val 20000"/>
            </a:avLst>
          </a:prstGeom>
          <a:solidFill>
            <a:srgbClr val="075985"/>
          </a:solidFill>
          <a:ln w="12700">
            <a:solidFill>
              <a:srgbClr val="0EA5E9"/>
            </a:solidFill>
            <a:prstDash val="solid"/>
          </a:ln>
        </p:spPr>
        <p:txBody>
          <a:bodyPr/>
          <a:lstStyle/>
          <a:p>
            <a:endParaRPr lang="en-US"/>
          </a:p>
        </p:txBody>
      </p:sp>
      <p:sp>
        <p:nvSpPr>
          <p:cNvPr id="38" name="Text 30"/>
          <p:cNvSpPr/>
          <p:nvPr/>
        </p:nvSpPr>
        <p:spPr>
          <a:xfrm>
            <a:off x="2651760" y="4754880"/>
            <a:ext cx="3840480" cy="274320"/>
          </a:xfrm>
          <a:prstGeom prst="rect">
            <a:avLst/>
          </a:prstGeom>
          <a:noFill/>
          <a:ln/>
        </p:spPr>
        <p:txBody>
          <a:bodyPr wrap="square" lIns="0" tIns="0" rIns="0" bIns="0" rtlCol="0" anchor="ctr"/>
          <a:lstStyle/>
          <a:p>
            <a:pPr marL="0" indent="0" algn="ctr">
              <a:buNone/>
            </a:pPr>
            <a:r>
              <a:rPr lang="en-US" sz="950" b="1" dirty="0">
                <a:solidFill>
                  <a:srgbClr val="0EA5E9"/>
                </a:solidFill>
                <a:latin typeface="Courier New" pitchFamily="34" charset="0"/>
                <a:ea typeface="Courier New" pitchFamily="34" charset="-122"/>
                <a:cs typeface="Courier New" pitchFamily="34" charset="-120"/>
              </a:rPr>
              <a:t>python 10_run_pipeline_v2.py --dashboard  →  http://localhost:8501</a:t>
            </a:r>
            <a:endParaRPr lang="en-US" sz="950" dirty="0"/>
          </a:p>
        </p:txBody>
      </p:sp>
      <p:pic>
        <p:nvPicPr>
          <p:cNvPr id="40" name="Picture 39" descr="Centriv Petrologic.png">
            <a:extLst>
              <a:ext uri="{FF2B5EF4-FFF2-40B4-BE49-F238E27FC236}">
                <a16:creationId xmlns:a16="http://schemas.microsoft.com/office/drawing/2014/main" id="{FD7E6C3B-1EC6-79C7-BAEF-CD06E673B7E1}"/>
              </a:ext>
            </a:extLst>
          </p:cNvPr>
          <p:cNvPicPr>
            <a:picLocks noChangeAspect="1"/>
          </p:cNvPicPr>
          <p:nvPr/>
        </p:nvPicPr>
        <p:blipFill>
          <a:blip r:embed="rId9"/>
          <a:stretch>
            <a:fillRect/>
          </a:stretch>
        </p:blipFill>
        <p:spPr>
          <a:xfrm>
            <a:off x="8422476" y="19772"/>
            <a:ext cx="711013" cy="71101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0F4F8"/>
        </a:solidFill>
        <a:effectLst/>
      </p:bgPr>
    </p:bg>
    <p:spTree>
      <p:nvGrpSpPr>
        <p:cNvPr id="1" name=""/>
        <p:cNvGrpSpPr/>
        <p:nvPr/>
      </p:nvGrpSpPr>
      <p:grpSpPr>
        <a:xfrm>
          <a:off x="0" y="0"/>
          <a:ext cx="0" cy="0"/>
          <a:chOff x="0" y="0"/>
          <a:chExt cx="0" cy="0"/>
        </a:xfrm>
      </p:grpSpPr>
      <p:pic>
        <p:nvPicPr>
          <p:cNvPr id="48" name="Picture 47" descr="Centriv Petrologic.png">
            <a:extLst>
              <a:ext uri="{FF2B5EF4-FFF2-40B4-BE49-F238E27FC236}">
                <a16:creationId xmlns:a16="http://schemas.microsoft.com/office/drawing/2014/main" id="{A62029DE-7191-B6CB-AA02-C9FF79CDA71C}"/>
              </a:ext>
            </a:extLst>
          </p:cNvPr>
          <p:cNvPicPr>
            <a:picLocks noChangeAspect="1"/>
          </p:cNvPicPr>
          <p:nvPr/>
        </p:nvPicPr>
        <p:blipFill>
          <a:blip r:embed="rId3"/>
          <a:stretch>
            <a:fillRect/>
          </a:stretch>
        </p:blipFill>
        <p:spPr>
          <a:xfrm>
            <a:off x="8422476" y="19772"/>
            <a:ext cx="711013" cy="711013"/>
          </a:xfrm>
          <a:prstGeom prst="rect">
            <a:avLst/>
          </a:prstGeom>
        </p:spPr>
      </p:pic>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DATA INTEGRITY</a:t>
            </a:r>
            <a:endParaRPr lang="en-US" sz="950" dirty="0"/>
          </a:p>
        </p:txBody>
      </p:sp>
      <p:sp>
        <p:nvSpPr>
          <p:cNvPr id="4" name="Text 2"/>
          <p:cNvSpPr/>
          <p:nvPr/>
        </p:nvSpPr>
        <p:spPr>
          <a:xfrm>
            <a:off x="411480" y="64691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22 Quality Checks Before Any Number Is Calculated</a:t>
            </a:r>
            <a:endParaRPr lang="en-US" sz="3000" dirty="0"/>
          </a:p>
        </p:txBody>
      </p:sp>
      <p:sp>
        <p:nvSpPr>
          <p:cNvPr id="5" name="Text 3"/>
          <p:cNvSpPr/>
          <p:nvPr/>
        </p:nvSpPr>
        <p:spPr>
          <a:xfrm>
            <a:off x="411480" y="1143000"/>
            <a:ext cx="8321040" cy="274320"/>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Garbage in, garbage out — the validator catches it before it reaches the investment committee.</a:t>
            </a:r>
            <a:endParaRPr lang="en-US" sz="1300" dirty="0"/>
          </a:p>
        </p:txBody>
      </p:sp>
      <p:sp>
        <p:nvSpPr>
          <p:cNvPr id="6" name="Shape 4"/>
          <p:cNvSpPr/>
          <p:nvPr/>
        </p:nvSpPr>
        <p:spPr>
          <a:xfrm>
            <a:off x="347472" y="1481328"/>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7" name="Shape 5"/>
          <p:cNvSpPr/>
          <p:nvPr/>
        </p:nvSpPr>
        <p:spPr>
          <a:xfrm>
            <a:off x="457200" y="1591056"/>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8" name="Text 6"/>
          <p:cNvSpPr/>
          <p:nvPr/>
        </p:nvSpPr>
        <p:spPr>
          <a:xfrm>
            <a:off x="457200" y="1591056"/>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9" name="Text 7"/>
          <p:cNvSpPr/>
          <p:nvPr/>
        </p:nvSpPr>
        <p:spPr>
          <a:xfrm>
            <a:off x="1078992" y="1572768"/>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Referential Integrity</a:t>
            </a:r>
            <a:endParaRPr lang="en-US" sz="1100" dirty="0"/>
          </a:p>
        </p:txBody>
      </p:sp>
      <p:sp>
        <p:nvSpPr>
          <p:cNvPr id="10" name="Text 8"/>
          <p:cNvSpPr/>
          <p:nvPr/>
        </p:nvSpPr>
        <p:spPr>
          <a:xfrm>
            <a:off x="457200" y="1883664"/>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Every well links to a valid lease and field. Orphaned records flagged.</a:t>
            </a:r>
            <a:endParaRPr lang="en-US" sz="950" dirty="0"/>
          </a:p>
        </p:txBody>
      </p:sp>
      <p:sp>
        <p:nvSpPr>
          <p:cNvPr id="11" name="Shape 9"/>
          <p:cNvSpPr/>
          <p:nvPr/>
        </p:nvSpPr>
        <p:spPr>
          <a:xfrm>
            <a:off x="4736592" y="1481328"/>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2" name="Shape 10"/>
          <p:cNvSpPr/>
          <p:nvPr/>
        </p:nvSpPr>
        <p:spPr>
          <a:xfrm>
            <a:off x="4846320" y="1591056"/>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13" name="Text 11"/>
          <p:cNvSpPr/>
          <p:nvPr/>
        </p:nvSpPr>
        <p:spPr>
          <a:xfrm>
            <a:off x="4846320" y="1591056"/>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14" name="Text 12"/>
          <p:cNvSpPr/>
          <p:nvPr/>
        </p:nvSpPr>
        <p:spPr>
          <a:xfrm>
            <a:off x="5468112" y="1572768"/>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Interest Decimal Logic</a:t>
            </a:r>
            <a:endParaRPr lang="en-US" sz="1100" dirty="0"/>
          </a:p>
        </p:txBody>
      </p:sp>
      <p:sp>
        <p:nvSpPr>
          <p:cNvPr id="15" name="Text 13"/>
          <p:cNvSpPr/>
          <p:nvPr/>
        </p:nvSpPr>
        <p:spPr>
          <a:xfrm>
            <a:off x="4846320" y="1883664"/>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WI + Royalty ≤ 100%. NRI never exceeds WI. Mis-coded decimals caught.</a:t>
            </a:r>
            <a:endParaRPr lang="en-US" sz="950" dirty="0"/>
          </a:p>
        </p:txBody>
      </p:sp>
      <p:sp>
        <p:nvSpPr>
          <p:cNvPr id="16" name="Shape 14"/>
          <p:cNvSpPr/>
          <p:nvPr/>
        </p:nvSpPr>
        <p:spPr>
          <a:xfrm>
            <a:off x="347472" y="2322576"/>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7" name="Shape 15"/>
          <p:cNvSpPr/>
          <p:nvPr/>
        </p:nvSpPr>
        <p:spPr>
          <a:xfrm>
            <a:off x="457200" y="2432304"/>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18" name="Text 16"/>
          <p:cNvSpPr/>
          <p:nvPr/>
        </p:nvSpPr>
        <p:spPr>
          <a:xfrm>
            <a:off x="457200" y="2432304"/>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19" name="Text 17"/>
          <p:cNvSpPr/>
          <p:nvPr/>
        </p:nvSpPr>
        <p:spPr>
          <a:xfrm>
            <a:off x="1078992" y="2414016"/>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Production Sign Check</a:t>
            </a:r>
            <a:endParaRPr lang="en-US" sz="1100" dirty="0"/>
          </a:p>
        </p:txBody>
      </p:sp>
      <p:sp>
        <p:nvSpPr>
          <p:cNvPr id="20" name="Text 18"/>
          <p:cNvSpPr/>
          <p:nvPr/>
        </p:nvSpPr>
        <p:spPr>
          <a:xfrm>
            <a:off x="457200" y="2724912"/>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No negative oil, gas, or NGL volumes. Metering errors flagged.</a:t>
            </a:r>
            <a:endParaRPr lang="en-US" sz="950" dirty="0"/>
          </a:p>
        </p:txBody>
      </p:sp>
      <p:sp>
        <p:nvSpPr>
          <p:cNvPr id="21" name="Shape 19"/>
          <p:cNvSpPr/>
          <p:nvPr/>
        </p:nvSpPr>
        <p:spPr>
          <a:xfrm>
            <a:off x="4736592" y="2322576"/>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2" name="Shape 20"/>
          <p:cNvSpPr/>
          <p:nvPr/>
        </p:nvSpPr>
        <p:spPr>
          <a:xfrm>
            <a:off x="4846320" y="2432304"/>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23" name="Text 21"/>
          <p:cNvSpPr/>
          <p:nvPr/>
        </p:nvSpPr>
        <p:spPr>
          <a:xfrm>
            <a:off x="4846320" y="2432304"/>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24" name="Text 22"/>
          <p:cNvSpPr/>
          <p:nvPr/>
        </p:nvSpPr>
        <p:spPr>
          <a:xfrm>
            <a:off x="5468112" y="2414016"/>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Downtime Bounds</a:t>
            </a:r>
            <a:endParaRPr lang="en-US" sz="1100" dirty="0"/>
          </a:p>
        </p:txBody>
      </p:sp>
      <p:sp>
        <p:nvSpPr>
          <p:cNvPr id="25" name="Text 23"/>
          <p:cNvSpPr/>
          <p:nvPr/>
        </p:nvSpPr>
        <p:spPr>
          <a:xfrm>
            <a:off x="4846320" y="2724912"/>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Downtime between 0 and 24 hours per day. Data entry errors caught.</a:t>
            </a:r>
            <a:endParaRPr lang="en-US" sz="950" dirty="0"/>
          </a:p>
        </p:txBody>
      </p:sp>
      <p:sp>
        <p:nvSpPr>
          <p:cNvPr id="26" name="Shape 24"/>
          <p:cNvSpPr/>
          <p:nvPr/>
        </p:nvSpPr>
        <p:spPr>
          <a:xfrm>
            <a:off x="347472" y="3163824"/>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7" name="Shape 25"/>
          <p:cNvSpPr/>
          <p:nvPr/>
        </p:nvSpPr>
        <p:spPr>
          <a:xfrm>
            <a:off x="457200" y="3273552"/>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28" name="Text 26"/>
          <p:cNvSpPr/>
          <p:nvPr/>
        </p:nvSpPr>
        <p:spPr>
          <a:xfrm>
            <a:off x="457200" y="3273552"/>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29" name="Text 27"/>
          <p:cNvSpPr/>
          <p:nvPr/>
        </p:nvSpPr>
        <p:spPr>
          <a:xfrm>
            <a:off x="1078992" y="3255264"/>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Net vs Gross Revenue</a:t>
            </a:r>
            <a:endParaRPr lang="en-US" sz="1100" dirty="0"/>
          </a:p>
        </p:txBody>
      </p:sp>
      <p:sp>
        <p:nvSpPr>
          <p:cNvPr id="30" name="Text 28"/>
          <p:cNvSpPr/>
          <p:nvPr/>
        </p:nvSpPr>
        <p:spPr>
          <a:xfrm>
            <a:off x="457200" y="3566160"/>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Net revenue cannot exceed gross. NRI may be coded &gt; 1.0.</a:t>
            </a:r>
            <a:endParaRPr lang="en-US" sz="950" dirty="0"/>
          </a:p>
        </p:txBody>
      </p:sp>
      <p:sp>
        <p:nvSpPr>
          <p:cNvPr id="31" name="Shape 29"/>
          <p:cNvSpPr/>
          <p:nvPr/>
        </p:nvSpPr>
        <p:spPr>
          <a:xfrm>
            <a:off x="4736592" y="3163824"/>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2" name="Shape 30"/>
          <p:cNvSpPr/>
          <p:nvPr/>
        </p:nvSpPr>
        <p:spPr>
          <a:xfrm>
            <a:off x="4846320" y="3273552"/>
            <a:ext cx="548640" cy="219456"/>
          </a:xfrm>
          <a:prstGeom prst="roundRect">
            <a:avLst>
              <a:gd name="adj" fmla="val 16667"/>
            </a:avLst>
          </a:prstGeom>
          <a:solidFill>
            <a:srgbClr val="EF4444"/>
          </a:solidFill>
          <a:ln w="12700">
            <a:solidFill>
              <a:srgbClr val="EF4444"/>
            </a:solidFill>
            <a:prstDash val="solid"/>
          </a:ln>
        </p:spPr>
        <p:txBody>
          <a:bodyPr/>
          <a:lstStyle/>
          <a:p>
            <a:endParaRPr lang="en-US"/>
          </a:p>
        </p:txBody>
      </p:sp>
      <p:sp>
        <p:nvSpPr>
          <p:cNvPr id="33" name="Text 31"/>
          <p:cNvSpPr/>
          <p:nvPr/>
        </p:nvSpPr>
        <p:spPr>
          <a:xfrm>
            <a:off x="4846320" y="3273552"/>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FAIL</a:t>
            </a:r>
            <a:endParaRPr lang="en-US" sz="800" dirty="0"/>
          </a:p>
        </p:txBody>
      </p:sp>
      <p:sp>
        <p:nvSpPr>
          <p:cNvPr id="34" name="Text 32"/>
          <p:cNvSpPr/>
          <p:nvPr/>
        </p:nvSpPr>
        <p:spPr>
          <a:xfrm>
            <a:off x="5468112" y="3255264"/>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Duplicate Records</a:t>
            </a:r>
            <a:endParaRPr lang="en-US" sz="1100" dirty="0"/>
          </a:p>
        </p:txBody>
      </p:sp>
      <p:sp>
        <p:nvSpPr>
          <p:cNvPr id="35" name="Text 33"/>
          <p:cNvSpPr/>
          <p:nvPr/>
        </p:nvSpPr>
        <p:spPr>
          <a:xfrm>
            <a:off x="4846320" y="3566160"/>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No duplicate WellID + YearMonth combinations in the LOS table.</a:t>
            </a:r>
            <a:endParaRPr lang="en-US" sz="950" dirty="0"/>
          </a:p>
        </p:txBody>
      </p:sp>
      <p:sp>
        <p:nvSpPr>
          <p:cNvPr id="36" name="Shape 34"/>
          <p:cNvSpPr/>
          <p:nvPr/>
        </p:nvSpPr>
        <p:spPr>
          <a:xfrm>
            <a:off x="347472" y="4005072"/>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7" name="Shape 35"/>
          <p:cNvSpPr/>
          <p:nvPr/>
        </p:nvSpPr>
        <p:spPr>
          <a:xfrm>
            <a:off x="457200" y="4114800"/>
            <a:ext cx="548640" cy="219456"/>
          </a:xfrm>
          <a:prstGeom prst="roundRect">
            <a:avLst>
              <a:gd name="adj" fmla="val 16667"/>
            </a:avLst>
          </a:prstGeom>
          <a:solidFill>
            <a:srgbClr val="F97316"/>
          </a:solidFill>
          <a:ln w="12700">
            <a:solidFill>
              <a:srgbClr val="F97316"/>
            </a:solidFill>
            <a:prstDash val="solid"/>
          </a:ln>
        </p:spPr>
        <p:txBody>
          <a:bodyPr/>
          <a:lstStyle/>
          <a:p>
            <a:endParaRPr lang="en-US"/>
          </a:p>
        </p:txBody>
      </p:sp>
      <p:sp>
        <p:nvSpPr>
          <p:cNvPr id="38" name="Text 36"/>
          <p:cNvSpPr/>
          <p:nvPr/>
        </p:nvSpPr>
        <p:spPr>
          <a:xfrm>
            <a:off x="457200" y="4114800"/>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WARN</a:t>
            </a:r>
            <a:endParaRPr lang="en-US" sz="800" dirty="0"/>
          </a:p>
        </p:txBody>
      </p:sp>
      <p:sp>
        <p:nvSpPr>
          <p:cNvPr id="39" name="Text 37"/>
          <p:cNvSpPr/>
          <p:nvPr/>
        </p:nvSpPr>
        <p:spPr>
          <a:xfrm>
            <a:off x="1078992" y="4096512"/>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Price Deck Coverage</a:t>
            </a:r>
            <a:endParaRPr lang="en-US" sz="1100" dirty="0"/>
          </a:p>
        </p:txBody>
      </p:sp>
      <p:sp>
        <p:nvSpPr>
          <p:cNvPr id="40" name="Text 38"/>
          <p:cNvSpPr/>
          <p:nvPr/>
        </p:nvSpPr>
        <p:spPr>
          <a:xfrm>
            <a:off x="457200" y="4407408"/>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Minimum 12 months of commodity prices present for the period.</a:t>
            </a:r>
            <a:endParaRPr lang="en-US" sz="950" dirty="0"/>
          </a:p>
        </p:txBody>
      </p:sp>
      <p:sp>
        <p:nvSpPr>
          <p:cNvPr id="41" name="Shape 39"/>
          <p:cNvSpPr/>
          <p:nvPr/>
        </p:nvSpPr>
        <p:spPr>
          <a:xfrm>
            <a:off x="4736592" y="4005072"/>
            <a:ext cx="4160520" cy="758952"/>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42" name="Shape 40"/>
          <p:cNvSpPr/>
          <p:nvPr/>
        </p:nvSpPr>
        <p:spPr>
          <a:xfrm>
            <a:off x="4846320" y="4114800"/>
            <a:ext cx="548640" cy="219456"/>
          </a:xfrm>
          <a:prstGeom prst="roundRect">
            <a:avLst>
              <a:gd name="adj" fmla="val 16667"/>
            </a:avLst>
          </a:prstGeom>
          <a:solidFill>
            <a:srgbClr val="F97316"/>
          </a:solidFill>
          <a:ln w="12700">
            <a:solidFill>
              <a:srgbClr val="F97316"/>
            </a:solidFill>
            <a:prstDash val="solid"/>
          </a:ln>
        </p:spPr>
        <p:txBody>
          <a:bodyPr/>
          <a:lstStyle/>
          <a:p>
            <a:endParaRPr lang="en-US"/>
          </a:p>
        </p:txBody>
      </p:sp>
      <p:sp>
        <p:nvSpPr>
          <p:cNvPr id="43" name="Text 41"/>
          <p:cNvSpPr/>
          <p:nvPr/>
        </p:nvSpPr>
        <p:spPr>
          <a:xfrm>
            <a:off x="4846320" y="4114800"/>
            <a:ext cx="548640" cy="219456"/>
          </a:xfrm>
          <a:prstGeom prst="rect">
            <a:avLst/>
          </a:prstGeom>
          <a:noFill/>
          <a:ln/>
        </p:spPr>
        <p:txBody>
          <a:bodyPr wrap="square" lIns="0" tIns="0" rIns="0" bIns="0" rtlCol="0" anchor="ctr"/>
          <a:lstStyle/>
          <a:p>
            <a:pPr marL="0" indent="0" algn="ctr">
              <a:buNone/>
            </a:pPr>
            <a:r>
              <a:rPr lang="en-US" sz="800" b="1" dirty="0">
                <a:solidFill>
                  <a:srgbClr val="FFFFFF"/>
                </a:solidFill>
                <a:latin typeface="Calibri" pitchFamily="34" charset="0"/>
                <a:ea typeface="Calibri" pitchFamily="34" charset="-122"/>
                <a:cs typeface="Calibri" pitchFamily="34" charset="-120"/>
              </a:rPr>
              <a:t>WARN</a:t>
            </a:r>
            <a:endParaRPr lang="en-US" sz="800" dirty="0"/>
          </a:p>
        </p:txBody>
      </p:sp>
      <p:sp>
        <p:nvSpPr>
          <p:cNvPr id="44" name="Text 42"/>
          <p:cNvSpPr/>
          <p:nvPr/>
        </p:nvSpPr>
        <p:spPr>
          <a:xfrm>
            <a:off x="5468112" y="4096512"/>
            <a:ext cx="3310128" cy="237744"/>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Lifting Cost Outliers</a:t>
            </a:r>
            <a:endParaRPr lang="en-US" sz="1100" dirty="0"/>
          </a:p>
        </p:txBody>
      </p:sp>
      <p:sp>
        <p:nvSpPr>
          <p:cNvPr id="45" name="Text 43"/>
          <p:cNvSpPr/>
          <p:nvPr/>
        </p:nvSpPr>
        <p:spPr>
          <a:xfrm>
            <a:off x="4846320" y="4407408"/>
            <a:ext cx="3931920" cy="274320"/>
          </a:xfrm>
          <a:prstGeom prst="rect">
            <a:avLst/>
          </a:prstGeom>
          <a:noFill/>
          <a:ln/>
        </p:spPr>
        <p:txBody>
          <a:bodyPr wrap="square" lIns="0" tIns="0" rIns="0" bIns="0" rtlCol="0" anchor="ctr"/>
          <a:lstStyle/>
          <a:p>
            <a:pPr marL="0" indent="0">
              <a:buNone/>
            </a:pPr>
            <a:r>
              <a:rPr lang="en-US" sz="950" dirty="0">
                <a:solidFill>
                  <a:srgbClr val="475569"/>
                </a:solidFill>
                <a:latin typeface="Calibri" pitchFamily="34" charset="0"/>
                <a:ea typeface="Calibri" pitchFamily="34" charset="-122"/>
                <a:cs typeface="Calibri" pitchFamily="34" charset="-120"/>
              </a:rPr>
              <a:t>Wells with lifting cost &gt; $500/BOE on material production are flagged.</a:t>
            </a:r>
            <a:endParaRPr lang="en-US" sz="950" dirty="0"/>
          </a:p>
        </p:txBody>
      </p:sp>
      <p:sp>
        <p:nvSpPr>
          <p:cNvPr id="46" name="Shape 44"/>
          <p:cNvSpPr/>
          <p:nvPr/>
        </p:nvSpPr>
        <p:spPr>
          <a:xfrm>
            <a:off x="347472" y="4828032"/>
            <a:ext cx="8449056" cy="237744"/>
          </a:xfrm>
          <a:prstGeom prst="rect">
            <a:avLst/>
          </a:prstGeom>
          <a:solidFill>
            <a:srgbClr val="0D1B2A"/>
          </a:solidFill>
          <a:ln w="12700">
            <a:solidFill>
              <a:srgbClr val="0D1B2A"/>
            </a:solidFill>
            <a:prstDash val="solid"/>
          </a:ln>
        </p:spPr>
        <p:txBody>
          <a:bodyPr/>
          <a:lstStyle/>
          <a:p>
            <a:endParaRPr lang="en-US"/>
          </a:p>
        </p:txBody>
      </p:sp>
      <p:sp>
        <p:nvSpPr>
          <p:cNvPr id="47" name="Text 45"/>
          <p:cNvSpPr/>
          <p:nvPr/>
        </p:nvSpPr>
        <p:spPr>
          <a:xfrm>
            <a:off x="347472" y="4828032"/>
            <a:ext cx="8449056" cy="237744"/>
          </a:xfrm>
          <a:prstGeom prst="rect">
            <a:avLst/>
          </a:prstGeom>
          <a:noFill/>
          <a:ln/>
        </p:spPr>
        <p:txBody>
          <a:bodyPr wrap="square" lIns="0" tIns="0" rIns="0" bIns="0" rtlCol="0" anchor="ctr"/>
          <a:lstStyle/>
          <a:p>
            <a:pPr marL="0" indent="0" algn="ctr">
              <a:buNone/>
            </a:pPr>
            <a:r>
              <a:rPr lang="en-US" sz="950" i="1" dirty="0">
                <a:solidFill>
                  <a:srgbClr val="C9A84C"/>
                </a:solidFill>
                <a:latin typeface="Calibri" pitchFamily="34" charset="0"/>
                <a:ea typeface="Calibri" pitchFamily="34" charset="-122"/>
                <a:cs typeface="Calibri" pitchFamily="34" charset="-120"/>
              </a:rPr>
              <a:t>FAIL = pipeline stops and reports the issue  ·  WARN = pipeline continues with a caution flag  ·  Never present results with a FAIL status</a:t>
            </a:r>
            <a:endParaRPr lang="en-US" sz="9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4" name="Text 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DEPLOYMENT</a:t>
            </a:r>
            <a:endParaRPr lang="en-US" sz="950" dirty="0"/>
          </a:p>
        </p:txBody>
      </p:sp>
      <p:sp>
        <p:nvSpPr>
          <p:cNvPr id="5" name="Text 3"/>
          <p:cNvSpPr/>
          <p:nvPr/>
        </p:nvSpPr>
        <p:spPr>
          <a:xfrm>
            <a:off x="411480" y="56692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Zero Code to Configure.</a:t>
            </a:r>
            <a:endParaRPr lang="en-US" sz="3000" dirty="0"/>
          </a:p>
          <a:p>
            <a:pPr marL="0" indent="0">
              <a:buNone/>
            </a:pPr>
            <a:r>
              <a:rPr lang="en-US" sz="3000" b="1" dirty="0">
                <a:solidFill>
                  <a:srgbClr val="FFFFFF"/>
                </a:solidFill>
                <a:latin typeface="Calibri" pitchFamily="34" charset="0"/>
                <a:ea typeface="Calibri" pitchFamily="34" charset="-122"/>
                <a:cs typeface="Calibri" pitchFamily="34" charset="-120"/>
              </a:rPr>
              <a:t>Deploys in Under 10 Minutes.</a:t>
            </a:r>
            <a:endParaRPr lang="en-US" sz="3000" dirty="0"/>
          </a:p>
        </p:txBody>
      </p:sp>
      <p:sp>
        <p:nvSpPr>
          <p:cNvPr id="6" name="Shape 4"/>
          <p:cNvSpPr/>
          <p:nvPr/>
        </p:nvSpPr>
        <p:spPr>
          <a:xfrm>
            <a:off x="320040" y="1554480"/>
            <a:ext cx="4709160" cy="3429000"/>
          </a:xfrm>
          <a:prstGeom prst="rect">
            <a:avLst/>
          </a:prstGeom>
          <a:solidFill>
            <a:srgbClr val="0A1628"/>
          </a:solidFill>
          <a:ln w="12700">
            <a:solidFill>
              <a:srgbClr val="C9A84C"/>
            </a:solidFill>
            <a:prstDash val="solid"/>
          </a:ln>
          <a:effectLst>
            <a:outerShdw blurRad="152400" dist="50800" dir="8100000" algn="bl" rotWithShape="0">
              <a:srgbClr val="000000">
                <a:alpha val="35000"/>
              </a:srgbClr>
            </a:outerShdw>
          </a:effectLst>
        </p:spPr>
        <p:txBody>
          <a:bodyPr/>
          <a:lstStyle/>
          <a:p>
            <a:endParaRPr lang="en-US"/>
          </a:p>
        </p:txBody>
      </p:sp>
      <p:sp>
        <p:nvSpPr>
          <p:cNvPr id="7" name="Text 5"/>
          <p:cNvSpPr/>
          <p:nvPr/>
        </p:nvSpPr>
        <p:spPr>
          <a:xfrm>
            <a:off x="320040" y="1554480"/>
            <a:ext cx="4709160" cy="310896"/>
          </a:xfrm>
          <a:prstGeom prst="rect">
            <a:avLst/>
          </a:prstGeom>
          <a:noFill/>
          <a:ln/>
        </p:spPr>
        <p:txBody>
          <a:bodyPr wrap="square" lIns="0" tIns="0" rIns="0" bIns="0" rtlCol="0" anchor="ctr"/>
          <a:lstStyle/>
          <a:p>
            <a:pPr marL="0" indent="0" algn="ctr">
              <a:buNone/>
            </a:pPr>
            <a:r>
              <a:rPr lang="en-US" sz="1000" b="1" dirty="0">
                <a:solidFill>
                  <a:srgbClr val="C9A84C"/>
                </a:solidFill>
                <a:latin typeface="Courier New" pitchFamily="34" charset="0"/>
                <a:ea typeface="Courier New" pitchFamily="34" charset="-122"/>
                <a:cs typeface="Courier New" pitchFamily="34" charset="-120"/>
              </a:rPr>
              <a:t>config.yaml</a:t>
            </a:r>
            <a:endParaRPr lang="en-US" sz="1000" dirty="0"/>
          </a:p>
        </p:txBody>
      </p:sp>
      <p:sp>
        <p:nvSpPr>
          <p:cNvPr id="8" name="Text 6"/>
          <p:cNvSpPr/>
          <p:nvPr/>
        </p:nvSpPr>
        <p:spPr>
          <a:xfrm>
            <a:off x="502920" y="1938528"/>
            <a:ext cx="4343400" cy="201168"/>
          </a:xfrm>
          <a:prstGeom prst="rect">
            <a:avLst/>
          </a:prstGeom>
          <a:noFill/>
          <a:ln/>
        </p:spPr>
        <p:txBody>
          <a:bodyPr wrap="square" lIns="0" tIns="0" rIns="0" bIns="0" rtlCol="0" anchor="ctr"/>
          <a:lstStyle/>
          <a:p>
            <a:pPr marL="0" indent="0">
              <a:buNone/>
            </a:pPr>
            <a:r>
              <a:rPr lang="en-US" sz="1000" dirty="0">
                <a:solidFill>
                  <a:srgbClr val="94A3B8"/>
                </a:solidFill>
                <a:latin typeface="Courier New" pitchFamily="34" charset="0"/>
                <a:ea typeface="Courier New" pitchFamily="34" charset="-122"/>
                <a:cs typeface="Courier New" pitchFamily="34" charset="-120"/>
              </a:rPr>
              <a:t>thresholds:</a:t>
            </a:r>
            <a:endParaRPr lang="en-US" sz="1000" dirty="0"/>
          </a:p>
        </p:txBody>
      </p:sp>
      <p:sp>
        <p:nvSpPr>
          <p:cNvPr id="9" name="Text 7"/>
          <p:cNvSpPr/>
          <p:nvPr/>
        </p:nvSpPr>
        <p:spPr>
          <a:xfrm>
            <a:off x="502920" y="2130552"/>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loe_pct_revenue_alert:  60.0</a:t>
            </a:r>
            <a:endParaRPr lang="en-US" sz="1000" dirty="0"/>
          </a:p>
        </p:txBody>
      </p:sp>
      <p:sp>
        <p:nvSpPr>
          <p:cNvPr id="10" name="Text 8"/>
          <p:cNvSpPr/>
          <p:nvPr/>
        </p:nvSpPr>
        <p:spPr>
          <a:xfrm>
            <a:off x="502920" y="2322576"/>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lifting_cost_alert_boe: 30.0</a:t>
            </a:r>
            <a:endParaRPr lang="en-US" sz="1000" dirty="0"/>
          </a:p>
        </p:txBody>
      </p:sp>
      <p:sp>
        <p:nvSpPr>
          <p:cNvPr id="11" name="Text 9"/>
          <p:cNvSpPr/>
          <p:nvPr/>
        </p:nvSpPr>
        <p:spPr>
          <a:xfrm>
            <a:off x="502920" y="2514600"/>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consecutive_neg_shutin: 3</a:t>
            </a:r>
            <a:endParaRPr lang="en-US" sz="1000" dirty="0"/>
          </a:p>
        </p:txBody>
      </p:sp>
      <p:sp>
        <p:nvSpPr>
          <p:cNvPr id="12" name="Text 10"/>
          <p:cNvSpPr/>
          <p:nvPr/>
        </p:nvSpPr>
        <p:spPr>
          <a:xfrm>
            <a:off x="502920" y="2898648"/>
            <a:ext cx="4343400" cy="201168"/>
          </a:xfrm>
          <a:prstGeom prst="rect">
            <a:avLst/>
          </a:prstGeom>
          <a:noFill/>
          <a:ln/>
        </p:spPr>
        <p:txBody>
          <a:bodyPr wrap="square" lIns="0" tIns="0" rIns="0" bIns="0" rtlCol="0" anchor="ctr"/>
          <a:lstStyle/>
          <a:p>
            <a:pPr marL="0" indent="0">
              <a:buNone/>
            </a:pPr>
            <a:r>
              <a:rPr lang="en-US" sz="1000" dirty="0">
                <a:solidFill>
                  <a:srgbClr val="94A3B8"/>
                </a:solidFill>
                <a:latin typeface="Courier New" pitchFamily="34" charset="0"/>
                <a:ea typeface="Courier New" pitchFamily="34" charset="-122"/>
                <a:cs typeface="Courier New" pitchFamily="34" charset="-120"/>
              </a:rPr>
              <a:t>price_scenarios:</a:t>
            </a:r>
            <a:endParaRPr lang="en-US" sz="1000" dirty="0"/>
          </a:p>
        </p:txBody>
      </p:sp>
      <p:sp>
        <p:nvSpPr>
          <p:cNvPr id="13" name="Text 11"/>
          <p:cNvSpPr/>
          <p:nvPr/>
        </p:nvSpPr>
        <p:spPr>
          <a:xfrm>
            <a:off x="502920" y="3090672"/>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base:</a:t>
            </a:r>
            <a:endParaRPr lang="en-US" sz="1000" dirty="0"/>
          </a:p>
        </p:txBody>
      </p:sp>
      <p:sp>
        <p:nvSpPr>
          <p:cNvPr id="14" name="Text 12"/>
          <p:cNvSpPr/>
          <p:nvPr/>
        </p:nvSpPr>
        <p:spPr>
          <a:xfrm>
            <a:off x="502920" y="3282696"/>
            <a:ext cx="4343400" cy="201168"/>
          </a:xfrm>
          <a:prstGeom prst="rect">
            <a:avLst/>
          </a:prstGeom>
          <a:noFill/>
          <a:ln/>
        </p:spPr>
        <p:txBody>
          <a:bodyPr wrap="square" lIns="0" tIns="0" rIns="0" bIns="0" rtlCol="0" anchor="ctr"/>
          <a:lstStyle/>
          <a:p>
            <a:pPr marL="0" indent="0">
              <a:buNone/>
            </a:pPr>
            <a:r>
              <a:rPr lang="en-US" sz="1000" dirty="0">
                <a:solidFill>
                  <a:srgbClr val="22C55E"/>
                </a:solidFill>
                <a:latin typeface="Courier New" pitchFamily="34" charset="0"/>
                <a:ea typeface="Courier New" pitchFamily="34" charset="-122"/>
                <a:cs typeface="Courier New" pitchFamily="34" charset="-120"/>
              </a:rPr>
              <a:t>    oil_price: 70.0</a:t>
            </a:r>
            <a:endParaRPr lang="en-US" sz="1000" dirty="0"/>
          </a:p>
        </p:txBody>
      </p:sp>
      <p:sp>
        <p:nvSpPr>
          <p:cNvPr id="15" name="Text 13"/>
          <p:cNvSpPr/>
          <p:nvPr/>
        </p:nvSpPr>
        <p:spPr>
          <a:xfrm>
            <a:off x="502920" y="3474720"/>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stress:</a:t>
            </a:r>
            <a:endParaRPr lang="en-US" sz="1000" dirty="0"/>
          </a:p>
        </p:txBody>
      </p:sp>
      <p:sp>
        <p:nvSpPr>
          <p:cNvPr id="16" name="Text 14"/>
          <p:cNvSpPr/>
          <p:nvPr/>
        </p:nvSpPr>
        <p:spPr>
          <a:xfrm>
            <a:off x="502920" y="3666744"/>
            <a:ext cx="4343400" cy="201168"/>
          </a:xfrm>
          <a:prstGeom prst="rect">
            <a:avLst/>
          </a:prstGeom>
          <a:noFill/>
          <a:ln/>
        </p:spPr>
        <p:txBody>
          <a:bodyPr wrap="square" lIns="0" tIns="0" rIns="0" bIns="0" rtlCol="0" anchor="ctr"/>
          <a:lstStyle/>
          <a:p>
            <a:pPr marL="0" indent="0">
              <a:buNone/>
            </a:pPr>
            <a:r>
              <a:rPr lang="en-US" sz="1000" dirty="0">
                <a:solidFill>
                  <a:srgbClr val="EF4444"/>
                </a:solidFill>
                <a:latin typeface="Courier New" pitchFamily="34" charset="0"/>
                <a:ea typeface="Courier New" pitchFamily="34" charset="-122"/>
                <a:cs typeface="Courier New" pitchFamily="34" charset="-120"/>
              </a:rPr>
              <a:t>    oil_price: 35.0</a:t>
            </a:r>
            <a:endParaRPr lang="en-US" sz="1000" dirty="0"/>
          </a:p>
        </p:txBody>
      </p:sp>
      <p:sp>
        <p:nvSpPr>
          <p:cNvPr id="17" name="Text 15"/>
          <p:cNvSpPr/>
          <p:nvPr/>
        </p:nvSpPr>
        <p:spPr>
          <a:xfrm>
            <a:off x="502920" y="4050792"/>
            <a:ext cx="4343400" cy="201168"/>
          </a:xfrm>
          <a:prstGeom prst="rect">
            <a:avLst/>
          </a:prstGeom>
          <a:noFill/>
          <a:ln/>
        </p:spPr>
        <p:txBody>
          <a:bodyPr wrap="square" lIns="0" tIns="0" rIns="0" bIns="0" rtlCol="0" anchor="ctr"/>
          <a:lstStyle/>
          <a:p>
            <a:pPr marL="0" indent="0">
              <a:buNone/>
            </a:pPr>
            <a:r>
              <a:rPr lang="en-US" sz="1000" dirty="0">
                <a:solidFill>
                  <a:srgbClr val="94A3B8"/>
                </a:solidFill>
                <a:latin typeface="Courier New" pitchFamily="34" charset="0"/>
                <a:ea typeface="Courier New" pitchFamily="34" charset="-122"/>
                <a:cs typeface="Courier New" pitchFamily="34" charset="-120"/>
              </a:rPr>
              <a:t>alerts:</a:t>
            </a:r>
            <a:endParaRPr lang="en-US" sz="1000" dirty="0"/>
          </a:p>
        </p:txBody>
      </p:sp>
      <p:sp>
        <p:nvSpPr>
          <p:cNvPr id="18" name="Text 16"/>
          <p:cNvSpPr/>
          <p:nvPr/>
        </p:nvSpPr>
        <p:spPr>
          <a:xfrm>
            <a:off x="502920" y="4242816"/>
            <a:ext cx="4343400" cy="201168"/>
          </a:xfrm>
          <a:prstGeom prst="rect">
            <a:avLst/>
          </a:prstGeom>
          <a:noFill/>
          <a:ln/>
        </p:spPr>
        <p:txBody>
          <a:bodyPr wrap="square" lIns="0" tIns="0" rIns="0" bIns="0" rtlCol="0" anchor="ctr"/>
          <a:lstStyle/>
          <a:p>
            <a:pPr marL="0" indent="0">
              <a:buNone/>
            </a:pPr>
            <a:r>
              <a:rPr lang="en-US" sz="1000" dirty="0">
                <a:solidFill>
                  <a:srgbClr val="22C55E"/>
                </a:solidFill>
                <a:latin typeface="Courier New" pitchFamily="34" charset="0"/>
                <a:ea typeface="Courier New" pitchFamily="34" charset="-122"/>
                <a:cs typeface="Courier New" pitchFamily="34" charset="-120"/>
              </a:rPr>
              <a:t>  enabled: true</a:t>
            </a:r>
            <a:endParaRPr lang="en-US" sz="1000" dirty="0"/>
          </a:p>
        </p:txBody>
      </p:sp>
      <p:sp>
        <p:nvSpPr>
          <p:cNvPr id="19" name="Text 17"/>
          <p:cNvSpPr/>
          <p:nvPr/>
        </p:nvSpPr>
        <p:spPr>
          <a:xfrm>
            <a:off x="502920" y="4434840"/>
            <a:ext cx="4343400" cy="201168"/>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  recipients:</a:t>
            </a:r>
            <a:endParaRPr lang="en-US" sz="1000" dirty="0"/>
          </a:p>
        </p:txBody>
      </p:sp>
      <p:sp>
        <p:nvSpPr>
          <p:cNvPr id="20" name="Text 18"/>
          <p:cNvSpPr/>
          <p:nvPr/>
        </p:nvSpPr>
        <p:spPr>
          <a:xfrm>
            <a:off x="502920" y="4626864"/>
            <a:ext cx="4343400" cy="201168"/>
          </a:xfrm>
          <a:prstGeom prst="rect">
            <a:avLst/>
          </a:prstGeom>
          <a:noFill/>
          <a:ln/>
        </p:spPr>
        <p:txBody>
          <a:bodyPr wrap="square" lIns="0" tIns="0" rIns="0" bIns="0" rtlCol="0" anchor="ctr"/>
          <a:lstStyle/>
          <a:p>
            <a:pPr marL="0" indent="0">
              <a:buNone/>
            </a:pPr>
            <a:r>
              <a:rPr lang="en-US" sz="1000" dirty="0">
                <a:solidFill>
                  <a:srgbClr val="0EA5E9"/>
                </a:solidFill>
                <a:latin typeface="Courier New" pitchFamily="34" charset="0"/>
                <a:ea typeface="Courier New" pitchFamily="34" charset="-122"/>
                <a:cs typeface="Courier New" pitchFamily="34" charset="-120"/>
              </a:rPr>
              <a:t>    - analyst@yourfirm.com</a:t>
            </a:r>
            <a:endParaRPr lang="en-US" sz="1000" dirty="0"/>
          </a:p>
        </p:txBody>
      </p:sp>
      <p:sp>
        <p:nvSpPr>
          <p:cNvPr id="21" name="Shape 19"/>
          <p:cNvSpPr/>
          <p:nvPr/>
        </p:nvSpPr>
        <p:spPr>
          <a:xfrm>
            <a:off x="5303520" y="1572768"/>
            <a:ext cx="3456432" cy="758952"/>
          </a:xfrm>
          <a:prstGeom prst="rect">
            <a:avLst/>
          </a:prstGeom>
          <a:solidFill>
            <a:srgbClr val="132338"/>
          </a:solidFill>
          <a:ln w="12700">
            <a:solidFill>
              <a:srgbClr val="2A3F5F"/>
            </a:solidFill>
            <a:prstDash val="solid"/>
          </a:ln>
        </p:spPr>
        <p:txBody>
          <a:bodyPr/>
          <a:lstStyle/>
          <a:p>
            <a:endParaRPr lang="en-US"/>
          </a:p>
        </p:txBody>
      </p:sp>
      <p:pic>
        <p:nvPicPr>
          <p:cNvPr id="22" name="Image 0" descr="preencoded.png"/>
          <p:cNvPicPr>
            <a:picLocks noChangeAspect="1"/>
          </p:cNvPicPr>
          <p:nvPr/>
        </p:nvPicPr>
        <p:blipFill>
          <a:blip r:embed="rId3"/>
          <a:stretch>
            <a:fillRect/>
          </a:stretch>
        </p:blipFill>
        <p:spPr>
          <a:xfrm>
            <a:off x="5394960" y="1773936"/>
            <a:ext cx="310896" cy="310896"/>
          </a:xfrm>
          <a:prstGeom prst="rect">
            <a:avLst/>
          </a:prstGeom>
        </p:spPr>
      </p:pic>
      <p:sp>
        <p:nvSpPr>
          <p:cNvPr id="23" name="Text 20"/>
          <p:cNvSpPr/>
          <p:nvPr/>
        </p:nvSpPr>
        <p:spPr>
          <a:xfrm>
            <a:off x="5779008" y="1682496"/>
            <a:ext cx="2871216"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1. Install</a:t>
            </a:r>
            <a:endParaRPr lang="en-US" sz="1250" dirty="0"/>
          </a:p>
        </p:txBody>
      </p:sp>
      <p:sp>
        <p:nvSpPr>
          <p:cNvPr id="24" name="Text 21"/>
          <p:cNvSpPr/>
          <p:nvPr/>
        </p:nvSpPr>
        <p:spPr>
          <a:xfrm>
            <a:off x="5779008" y="1975104"/>
            <a:ext cx="2871216" cy="237744"/>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pip install -r requirements.txt</a:t>
            </a:r>
            <a:endParaRPr lang="en-US" sz="1000" dirty="0"/>
          </a:p>
        </p:txBody>
      </p:sp>
      <p:sp>
        <p:nvSpPr>
          <p:cNvPr id="25" name="Shape 22"/>
          <p:cNvSpPr/>
          <p:nvPr/>
        </p:nvSpPr>
        <p:spPr>
          <a:xfrm>
            <a:off x="5303520" y="2441448"/>
            <a:ext cx="3456432" cy="758952"/>
          </a:xfrm>
          <a:prstGeom prst="rect">
            <a:avLst/>
          </a:prstGeom>
          <a:solidFill>
            <a:srgbClr val="132338"/>
          </a:solidFill>
          <a:ln w="12700">
            <a:solidFill>
              <a:srgbClr val="2A3F5F"/>
            </a:solidFill>
            <a:prstDash val="solid"/>
          </a:ln>
        </p:spPr>
        <p:txBody>
          <a:bodyPr/>
          <a:lstStyle/>
          <a:p>
            <a:endParaRPr lang="en-US"/>
          </a:p>
        </p:txBody>
      </p:sp>
      <p:pic>
        <p:nvPicPr>
          <p:cNvPr id="26" name="Image 1" descr="preencoded.png"/>
          <p:cNvPicPr>
            <a:picLocks noChangeAspect="1"/>
          </p:cNvPicPr>
          <p:nvPr/>
        </p:nvPicPr>
        <p:blipFill>
          <a:blip r:embed="rId4"/>
          <a:stretch>
            <a:fillRect/>
          </a:stretch>
        </p:blipFill>
        <p:spPr>
          <a:xfrm>
            <a:off x="5394960" y="2642616"/>
            <a:ext cx="310896" cy="310896"/>
          </a:xfrm>
          <a:prstGeom prst="rect">
            <a:avLst/>
          </a:prstGeom>
        </p:spPr>
      </p:pic>
      <p:sp>
        <p:nvSpPr>
          <p:cNvPr id="27" name="Text 23"/>
          <p:cNvSpPr/>
          <p:nvPr/>
        </p:nvSpPr>
        <p:spPr>
          <a:xfrm>
            <a:off x="5779008" y="2551176"/>
            <a:ext cx="2871216"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2. Configure</a:t>
            </a:r>
            <a:endParaRPr lang="en-US" sz="1250" dirty="0"/>
          </a:p>
        </p:txBody>
      </p:sp>
      <p:sp>
        <p:nvSpPr>
          <p:cNvPr id="28" name="Text 24"/>
          <p:cNvSpPr/>
          <p:nvPr/>
        </p:nvSpPr>
        <p:spPr>
          <a:xfrm>
            <a:off x="5779008" y="2843784"/>
            <a:ext cx="2871216" cy="237744"/>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Edit config/config.yaml — no Python needed</a:t>
            </a:r>
            <a:endParaRPr lang="en-US" sz="1000" dirty="0"/>
          </a:p>
        </p:txBody>
      </p:sp>
      <p:sp>
        <p:nvSpPr>
          <p:cNvPr id="29" name="Shape 25"/>
          <p:cNvSpPr/>
          <p:nvPr/>
        </p:nvSpPr>
        <p:spPr>
          <a:xfrm>
            <a:off x="5303520" y="3310128"/>
            <a:ext cx="3456432" cy="758952"/>
          </a:xfrm>
          <a:prstGeom prst="rect">
            <a:avLst/>
          </a:prstGeom>
          <a:solidFill>
            <a:srgbClr val="132338"/>
          </a:solidFill>
          <a:ln w="12700">
            <a:solidFill>
              <a:srgbClr val="2A3F5F"/>
            </a:solidFill>
            <a:prstDash val="solid"/>
          </a:ln>
        </p:spPr>
        <p:txBody>
          <a:bodyPr/>
          <a:lstStyle/>
          <a:p>
            <a:endParaRPr lang="en-US"/>
          </a:p>
        </p:txBody>
      </p:sp>
      <p:pic>
        <p:nvPicPr>
          <p:cNvPr id="30" name="Image 2" descr="preencoded.png"/>
          <p:cNvPicPr>
            <a:picLocks noChangeAspect="1"/>
          </p:cNvPicPr>
          <p:nvPr/>
        </p:nvPicPr>
        <p:blipFill>
          <a:blip r:embed="rId5"/>
          <a:stretch>
            <a:fillRect/>
          </a:stretch>
        </p:blipFill>
        <p:spPr>
          <a:xfrm>
            <a:off x="5394960" y="3511296"/>
            <a:ext cx="310896" cy="310896"/>
          </a:xfrm>
          <a:prstGeom prst="rect">
            <a:avLst/>
          </a:prstGeom>
        </p:spPr>
      </p:pic>
      <p:sp>
        <p:nvSpPr>
          <p:cNvPr id="31" name="Text 26"/>
          <p:cNvSpPr/>
          <p:nvPr/>
        </p:nvSpPr>
        <p:spPr>
          <a:xfrm>
            <a:off x="5779008" y="3419856"/>
            <a:ext cx="2871216"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3. Connect</a:t>
            </a:r>
            <a:endParaRPr lang="en-US" sz="1250" dirty="0"/>
          </a:p>
        </p:txBody>
      </p:sp>
      <p:sp>
        <p:nvSpPr>
          <p:cNvPr id="32" name="Text 27"/>
          <p:cNvSpPr/>
          <p:nvPr/>
        </p:nvSpPr>
        <p:spPr>
          <a:xfrm>
            <a:off x="5779008" y="3712464"/>
            <a:ext cx="2871216" cy="237744"/>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Point to your Access or SQLite database</a:t>
            </a:r>
            <a:endParaRPr lang="en-US" sz="1000" dirty="0"/>
          </a:p>
        </p:txBody>
      </p:sp>
      <p:sp>
        <p:nvSpPr>
          <p:cNvPr id="33" name="Shape 28"/>
          <p:cNvSpPr/>
          <p:nvPr/>
        </p:nvSpPr>
        <p:spPr>
          <a:xfrm>
            <a:off x="5303520" y="4178808"/>
            <a:ext cx="3456432" cy="758952"/>
          </a:xfrm>
          <a:prstGeom prst="rect">
            <a:avLst/>
          </a:prstGeom>
          <a:solidFill>
            <a:srgbClr val="132338"/>
          </a:solidFill>
          <a:ln w="12700">
            <a:solidFill>
              <a:srgbClr val="2A3F5F"/>
            </a:solidFill>
            <a:prstDash val="solid"/>
          </a:ln>
        </p:spPr>
        <p:txBody>
          <a:bodyPr/>
          <a:lstStyle/>
          <a:p>
            <a:endParaRPr lang="en-US"/>
          </a:p>
        </p:txBody>
      </p:sp>
      <p:pic>
        <p:nvPicPr>
          <p:cNvPr id="34" name="Image 3" descr="preencoded.png"/>
          <p:cNvPicPr>
            <a:picLocks noChangeAspect="1"/>
          </p:cNvPicPr>
          <p:nvPr/>
        </p:nvPicPr>
        <p:blipFill>
          <a:blip r:embed="rId6"/>
          <a:stretch>
            <a:fillRect/>
          </a:stretch>
        </p:blipFill>
        <p:spPr>
          <a:xfrm>
            <a:off x="5394960" y="4379976"/>
            <a:ext cx="310896" cy="310896"/>
          </a:xfrm>
          <a:prstGeom prst="rect">
            <a:avLst/>
          </a:prstGeom>
        </p:spPr>
      </p:pic>
      <p:sp>
        <p:nvSpPr>
          <p:cNvPr id="35" name="Text 29"/>
          <p:cNvSpPr/>
          <p:nvPr/>
        </p:nvSpPr>
        <p:spPr>
          <a:xfrm>
            <a:off x="5779008" y="4288536"/>
            <a:ext cx="2871216"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4. Run</a:t>
            </a:r>
            <a:endParaRPr lang="en-US" sz="1250" dirty="0"/>
          </a:p>
        </p:txBody>
      </p:sp>
      <p:sp>
        <p:nvSpPr>
          <p:cNvPr id="36" name="Text 30"/>
          <p:cNvSpPr/>
          <p:nvPr/>
        </p:nvSpPr>
        <p:spPr>
          <a:xfrm>
            <a:off x="5779008" y="4581144"/>
            <a:ext cx="2871216" cy="237744"/>
          </a:xfrm>
          <a:prstGeom prst="rect">
            <a:avLst/>
          </a:prstGeom>
          <a:noFill/>
          <a:ln/>
        </p:spPr>
        <p:txBody>
          <a:bodyPr wrap="square" lIns="0" tIns="0" rIns="0" bIns="0" rtlCol="0" anchor="ctr"/>
          <a:lstStyle/>
          <a:p>
            <a:pPr marL="0" indent="0">
              <a:buNone/>
            </a:pPr>
            <a:r>
              <a:rPr lang="en-US" sz="1000" dirty="0">
                <a:solidFill>
                  <a:srgbClr val="E8EDF2"/>
                </a:solidFill>
                <a:latin typeface="Courier New" pitchFamily="34" charset="0"/>
                <a:ea typeface="Courier New" pitchFamily="34" charset="-122"/>
                <a:cs typeface="Courier New" pitchFamily="34" charset="-120"/>
              </a:rPr>
              <a:t>python 10_run_pipeline_v2.py</a:t>
            </a:r>
            <a:endParaRPr lang="en-US" sz="1000" dirty="0"/>
          </a:p>
        </p:txBody>
      </p:sp>
      <p:sp>
        <p:nvSpPr>
          <p:cNvPr id="37" name="Shape 31"/>
          <p:cNvSpPr/>
          <p:nvPr/>
        </p:nvSpPr>
        <p:spPr>
          <a:xfrm>
            <a:off x="5303520" y="5074920"/>
            <a:ext cx="3456432" cy="237744"/>
          </a:xfrm>
          <a:prstGeom prst="roundRect">
            <a:avLst>
              <a:gd name="adj" fmla="val 19231"/>
            </a:avLst>
          </a:prstGeom>
          <a:solidFill>
            <a:srgbClr val="C9A84C"/>
          </a:solidFill>
          <a:ln w="12700">
            <a:solidFill>
              <a:srgbClr val="C9A84C"/>
            </a:solidFill>
            <a:prstDash val="solid"/>
          </a:ln>
        </p:spPr>
        <p:txBody>
          <a:bodyPr/>
          <a:lstStyle/>
          <a:p>
            <a:endParaRPr lang="en-US"/>
          </a:p>
        </p:txBody>
      </p:sp>
      <p:sp>
        <p:nvSpPr>
          <p:cNvPr id="38" name="Text 32"/>
          <p:cNvSpPr/>
          <p:nvPr/>
        </p:nvSpPr>
        <p:spPr>
          <a:xfrm>
            <a:off x="5303520" y="5074920"/>
            <a:ext cx="3456432" cy="237744"/>
          </a:xfrm>
          <a:prstGeom prst="rect">
            <a:avLst/>
          </a:prstGeom>
          <a:noFill/>
          <a:ln/>
        </p:spPr>
        <p:txBody>
          <a:bodyPr wrap="square" lIns="0" tIns="0" rIns="0" bIns="0" rtlCol="0" anchor="ctr"/>
          <a:lstStyle/>
          <a:p>
            <a:pPr marL="0" indent="0" algn="ctr">
              <a:buNone/>
            </a:pPr>
            <a:r>
              <a:rPr lang="en-US" sz="1050" b="1" dirty="0">
                <a:solidFill>
                  <a:srgbClr val="0D1B2A"/>
                </a:solidFill>
                <a:latin typeface="Calibri" pitchFamily="34" charset="0"/>
                <a:ea typeface="Calibri" pitchFamily="34" charset="-122"/>
                <a:cs typeface="Calibri" pitchFamily="34" charset="-120"/>
              </a:rPr>
              <a:t>Total setup time: &lt; 10 minutes</a:t>
            </a:r>
            <a:endParaRPr lang="en-US" sz="1050" dirty="0"/>
          </a:p>
        </p:txBody>
      </p:sp>
      <p:pic>
        <p:nvPicPr>
          <p:cNvPr id="40" name="Picture 39" descr="Centriv Petrologic.png">
            <a:extLst>
              <a:ext uri="{FF2B5EF4-FFF2-40B4-BE49-F238E27FC236}">
                <a16:creationId xmlns:a16="http://schemas.microsoft.com/office/drawing/2014/main" id="{68F10BC5-5ACA-96F8-DD3B-48A224B866C2}"/>
              </a:ext>
            </a:extLst>
          </p:cNvPr>
          <p:cNvPicPr>
            <a:picLocks noChangeAspect="1"/>
          </p:cNvPicPr>
          <p:nvPr/>
        </p:nvPicPr>
        <p:blipFill>
          <a:blip r:embed="rId7"/>
          <a:stretch>
            <a:fillRect/>
          </a:stretch>
        </p:blipFill>
        <p:spPr>
          <a:xfrm>
            <a:off x="8422476" y="19772"/>
            <a:ext cx="711013" cy="71101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BY THE NUMBERS</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What You Get — Quantified</a:t>
            </a:r>
            <a:endParaRPr lang="en-US" sz="3000" dirty="0"/>
          </a:p>
        </p:txBody>
      </p:sp>
      <p:sp>
        <p:nvSpPr>
          <p:cNvPr id="5" name="Shape 3"/>
          <p:cNvSpPr/>
          <p:nvPr/>
        </p:nvSpPr>
        <p:spPr>
          <a:xfrm>
            <a:off x="347472" y="1481328"/>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6" name="Shape 4"/>
          <p:cNvSpPr/>
          <p:nvPr/>
        </p:nvSpPr>
        <p:spPr>
          <a:xfrm>
            <a:off x="347472" y="1481328"/>
            <a:ext cx="1993392" cy="64008"/>
          </a:xfrm>
          <a:prstGeom prst="rect">
            <a:avLst/>
          </a:prstGeom>
          <a:solidFill>
            <a:srgbClr val="C9A84C"/>
          </a:solidFill>
          <a:ln w="12700">
            <a:solidFill>
              <a:srgbClr val="C9A84C"/>
            </a:solidFill>
            <a:prstDash val="solid"/>
          </a:ln>
        </p:spPr>
        <p:txBody>
          <a:bodyPr/>
          <a:lstStyle/>
          <a:p>
            <a:endParaRPr lang="en-US"/>
          </a:p>
        </p:txBody>
      </p:sp>
      <p:sp>
        <p:nvSpPr>
          <p:cNvPr id="7" name="Text 5"/>
          <p:cNvSpPr/>
          <p:nvPr/>
        </p:nvSpPr>
        <p:spPr>
          <a:xfrm>
            <a:off x="347472" y="1664208"/>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300</a:t>
            </a:r>
            <a:endParaRPr lang="en-US" sz="4600" dirty="0"/>
          </a:p>
        </p:txBody>
      </p:sp>
      <p:sp>
        <p:nvSpPr>
          <p:cNvPr id="8" name="Text 6"/>
          <p:cNvSpPr/>
          <p:nvPr/>
        </p:nvSpPr>
        <p:spPr>
          <a:xfrm>
            <a:off x="347472" y="2377440"/>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Wells</a:t>
            </a:r>
            <a:endParaRPr lang="en-US" sz="1300" dirty="0"/>
          </a:p>
        </p:txBody>
      </p:sp>
      <p:sp>
        <p:nvSpPr>
          <p:cNvPr id="9" name="Text 7"/>
          <p:cNvSpPr/>
          <p:nvPr/>
        </p:nvSpPr>
        <p:spPr>
          <a:xfrm>
            <a:off x="438912" y="2651760"/>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in the sample database</a:t>
            </a:r>
            <a:endParaRPr lang="en-US" sz="950" dirty="0"/>
          </a:p>
        </p:txBody>
      </p:sp>
      <p:sp>
        <p:nvSpPr>
          <p:cNvPr id="10" name="Shape 8"/>
          <p:cNvSpPr/>
          <p:nvPr/>
        </p:nvSpPr>
        <p:spPr>
          <a:xfrm>
            <a:off x="2523744" y="1481328"/>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1" name="Shape 9"/>
          <p:cNvSpPr/>
          <p:nvPr/>
        </p:nvSpPr>
        <p:spPr>
          <a:xfrm>
            <a:off x="2523744" y="1481328"/>
            <a:ext cx="1993392" cy="64008"/>
          </a:xfrm>
          <a:prstGeom prst="rect">
            <a:avLst/>
          </a:prstGeom>
          <a:solidFill>
            <a:srgbClr val="C9A84C"/>
          </a:solidFill>
          <a:ln w="12700">
            <a:solidFill>
              <a:srgbClr val="C9A84C"/>
            </a:solidFill>
            <a:prstDash val="solid"/>
          </a:ln>
        </p:spPr>
        <p:txBody>
          <a:bodyPr/>
          <a:lstStyle/>
          <a:p>
            <a:endParaRPr lang="en-US"/>
          </a:p>
        </p:txBody>
      </p:sp>
      <p:sp>
        <p:nvSpPr>
          <p:cNvPr id="12" name="Text 10"/>
          <p:cNvSpPr/>
          <p:nvPr/>
        </p:nvSpPr>
        <p:spPr>
          <a:xfrm>
            <a:off x="2523744" y="1664208"/>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5</a:t>
            </a:r>
            <a:endParaRPr lang="en-US" sz="4600" dirty="0"/>
          </a:p>
        </p:txBody>
      </p:sp>
      <p:sp>
        <p:nvSpPr>
          <p:cNvPr id="13" name="Text 11"/>
          <p:cNvSpPr/>
          <p:nvPr/>
        </p:nvSpPr>
        <p:spPr>
          <a:xfrm>
            <a:off x="2523744" y="2377440"/>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Years</a:t>
            </a:r>
            <a:endParaRPr lang="en-US" sz="1300" dirty="0"/>
          </a:p>
        </p:txBody>
      </p:sp>
      <p:sp>
        <p:nvSpPr>
          <p:cNvPr id="14" name="Text 12"/>
          <p:cNvSpPr/>
          <p:nvPr/>
        </p:nvSpPr>
        <p:spPr>
          <a:xfrm>
            <a:off x="2615184" y="2651760"/>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of daily production history</a:t>
            </a:r>
            <a:endParaRPr lang="en-US" sz="950" dirty="0"/>
          </a:p>
        </p:txBody>
      </p:sp>
      <p:sp>
        <p:nvSpPr>
          <p:cNvPr id="15" name="Shape 13"/>
          <p:cNvSpPr/>
          <p:nvPr/>
        </p:nvSpPr>
        <p:spPr>
          <a:xfrm>
            <a:off x="4700016" y="1481328"/>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6" name="Shape 14"/>
          <p:cNvSpPr/>
          <p:nvPr/>
        </p:nvSpPr>
        <p:spPr>
          <a:xfrm>
            <a:off x="4700016" y="1481328"/>
            <a:ext cx="1993392" cy="64008"/>
          </a:xfrm>
          <a:prstGeom prst="rect">
            <a:avLst/>
          </a:prstGeom>
          <a:solidFill>
            <a:srgbClr val="C9A84C"/>
          </a:solidFill>
          <a:ln w="12700">
            <a:solidFill>
              <a:srgbClr val="C9A84C"/>
            </a:solidFill>
            <a:prstDash val="solid"/>
          </a:ln>
        </p:spPr>
        <p:txBody>
          <a:bodyPr/>
          <a:lstStyle/>
          <a:p>
            <a:endParaRPr lang="en-US"/>
          </a:p>
        </p:txBody>
      </p:sp>
      <p:sp>
        <p:nvSpPr>
          <p:cNvPr id="17" name="Text 15"/>
          <p:cNvSpPr/>
          <p:nvPr/>
        </p:nvSpPr>
        <p:spPr>
          <a:xfrm>
            <a:off x="4700016" y="1664208"/>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374K+</a:t>
            </a:r>
            <a:endParaRPr lang="en-US" sz="4600" dirty="0"/>
          </a:p>
        </p:txBody>
      </p:sp>
      <p:sp>
        <p:nvSpPr>
          <p:cNvPr id="18" name="Text 16"/>
          <p:cNvSpPr/>
          <p:nvPr/>
        </p:nvSpPr>
        <p:spPr>
          <a:xfrm>
            <a:off x="4700016" y="2377440"/>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Daily Records</a:t>
            </a:r>
            <a:endParaRPr lang="en-US" sz="1300" dirty="0"/>
          </a:p>
        </p:txBody>
      </p:sp>
      <p:sp>
        <p:nvSpPr>
          <p:cNvPr id="19" name="Text 17"/>
          <p:cNvSpPr/>
          <p:nvPr/>
        </p:nvSpPr>
        <p:spPr>
          <a:xfrm>
            <a:off x="4791456" y="2651760"/>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generated and analysed</a:t>
            </a:r>
            <a:endParaRPr lang="en-US" sz="950" dirty="0"/>
          </a:p>
        </p:txBody>
      </p:sp>
      <p:sp>
        <p:nvSpPr>
          <p:cNvPr id="20" name="Shape 18"/>
          <p:cNvSpPr/>
          <p:nvPr/>
        </p:nvSpPr>
        <p:spPr>
          <a:xfrm>
            <a:off x="6876288" y="1481328"/>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1" name="Shape 19"/>
          <p:cNvSpPr/>
          <p:nvPr/>
        </p:nvSpPr>
        <p:spPr>
          <a:xfrm>
            <a:off x="6876288" y="1481328"/>
            <a:ext cx="1993392" cy="64008"/>
          </a:xfrm>
          <a:prstGeom prst="rect">
            <a:avLst/>
          </a:prstGeom>
          <a:solidFill>
            <a:srgbClr val="C9A84C"/>
          </a:solidFill>
          <a:ln w="12700">
            <a:solidFill>
              <a:srgbClr val="C9A84C"/>
            </a:solidFill>
            <a:prstDash val="solid"/>
          </a:ln>
        </p:spPr>
        <p:txBody>
          <a:bodyPr/>
          <a:lstStyle/>
          <a:p>
            <a:endParaRPr lang="en-US"/>
          </a:p>
        </p:txBody>
      </p:sp>
      <p:sp>
        <p:nvSpPr>
          <p:cNvPr id="22" name="Text 20"/>
          <p:cNvSpPr/>
          <p:nvPr/>
        </p:nvSpPr>
        <p:spPr>
          <a:xfrm>
            <a:off x="6876288" y="1664208"/>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11</a:t>
            </a:r>
            <a:endParaRPr lang="en-US" sz="4600" dirty="0"/>
          </a:p>
        </p:txBody>
      </p:sp>
      <p:sp>
        <p:nvSpPr>
          <p:cNvPr id="23" name="Text 21"/>
          <p:cNvSpPr/>
          <p:nvPr/>
        </p:nvSpPr>
        <p:spPr>
          <a:xfrm>
            <a:off x="6876288" y="2377440"/>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Excel Tabs</a:t>
            </a:r>
            <a:endParaRPr lang="en-US" sz="1300" dirty="0"/>
          </a:p>
        </p:txBody>
      </p:sp>
      <p:sp>
        <p:nvSpPr>
          <p:cNvPr id="24" name="Text 22"/>
          <p:cNvSpPr/>
          <p:nvPr/>
        </p:nvSpPr>
        <p:spPr>
          <a:xfrm>
            <a:off x="6967728" y="2651760"/>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formatted, colour-coded</a:t>
            </a:r>
            <a:endParaRPr lang="en-US" sz="950" dirty="0"/>
          </a:p>
        </p:txBody>
      </p:sp>
      <p:sp>
        <p:nvSpPr>
          <p:cNvPr id="25" name="Shape 23"/>
          <p:cNvSpPr/>
          <p:nvPr/>
        </p:nvSpPr>
        <p:spPr>
          <a:xfrm>
            <a:off x="347472" y="3236976"/>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6" name="Shape 24"/>
          <p:cNvSpPr/>
          <p:nvPr/>
        </p:nvSpPr>
        <p:spPr>
          <a:xfrm>
            <a:off x="347472" y="3236976"/>
            <a:ext cx="1993392" cy="64008"/>
          </a:xfrm>
          <a:prstGeom prst="rect">
            <a:avLst/>
          </a:prstGeom>
          <a:solidFill>
            <a:srgbClr val="C9A84C"/>
          </a:solidFill>
          <a:ln w="12700">
            <a:solidFill>
              <a:srgbClr val="C9A84C"/>
            </a:solidFill>
            <a:prstDash val="solid"/>
          </a:ln>
        </p:spPr>
        <p:txBody>
          <a:bodyPr/>
          <a:lstStyle/>
          <a:p>
            <a:endParaRPr lang="en-US"/>
          </a:p>
        </p:txBody>
      </p:sp>
      <p:sp>
        <p:nvSpPr>
          <p:cNvPr id="27" name="Text 25"/>
          <p:cNvSpPr/>
          <p:nvPr/>
        </p:nvSpPr>
        <p:spPr>
          <a:xfrm>
            <a:off x="347472" y="3419856"/>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22</a:t>
            </a:r>
            <a:endParaRPr lang="en-US" sz="4600" dirty="0"/>
          </a:p>
        </p:txBody>
      </p:sp>
      <p:sp>
        <p:nvSpPr>
          <p:cNvPr id="28" name="Text 26"/>
          <p:cNvSpPr/>
          <p:nvPr/>
        </p:nvSpPr>
        <p:spPr>
          <a:xfrm>
            <a:off x="347472" y="4133088"/>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Quality Checks</a:t>
            </a:r>
            <a:endParaRPr lang="en-US" sz="1300" dirty="0"/>
          </a:p>
        </p:txBody>
      </p:sp>
      <p:sp>
        <p:nvSpPr>
          <p:cNvPr id="29" name="Text 27"/>
          <p:cNvSpPr/>
          <p:nvPr/>
        </p:nvSpPr>
        <p:spPr>
          <a:xfrm>
            <a:off x="438912" y="4407408"/>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before analysis runs</a:t>
            </a:r>
            <a:endParaRPr lang="en-US" sz="950" dirty="0"/>
          </a:p>
        </p:txBody>
      </p:sp>
      <p:sp>
        <p:nvSpPr>
          <p:cNvPr id="30" name="Shape 28"/>
          <p:cNvSpPr/>
          <p:nvPr/>
        </p:nvSpPr>
        <p:spPr>
          <a:xfrm>
            <a:off x="2523744" y="3236976"/>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1" name="Shape 29"/>
          <p:cNvSpPr/>
          <p:nvPr/>
        </p:nvSpPr>
        <p:spPr>
          <a:xfrm>
            <a:off x="2523744" y="3236976"/>
            <a:ext cx="1993392" cy="64008"/>
          </a:xfrm>
          <a:prstGeom prst="rect">
            <a:avLst/>
          </a:prstGeom>
          <a:solidFill>
            <a:srgbClr val="C9A84C"/>
          </a:solidFill>
          <a:ln w="12700">
            <a:solidFill>
              <a:srgbClr val="C9A84C"/>
            </a:solidFill>
            <a:prstDash val="solid"/>
          </a:ln>
        </p:spPr>
        <p:txBody>
          <a:bodyPr/>
          <a:lstStyle/>
          <a:p>
            <a:endParaRPr lang="en-US"/>
          </a:p>
        </p:txBody>
      </p:sp>
      <p:sp>
        <p:nvSpPr>
          <p:cNvPr id="32" name="Text 30"/>
          <p:cNvSpPr/>
          <p:nvPr/>
        </p:nvSpPr>
        <p:spPr>
          <a:xfrm>
            <a:off x="2523744" y="3419856"/>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4</a:t>
            </a:r>
            <a:endParaRPr lang="en-US" sz="4600" dirty="0"/>
          </a:p>
        </p:txBody>
      </p:sp>
      <p:sp>
        <p:nvSpPr>
          <p:cNvPr id="33" name="Text 31"/>
          <p:cNvSpPr/>
          <p:nvPr/>
        </p:nvSpPr>
        <p:spPr>
          <a:xfrm>
            <a:off x="2523744" y="4133088"/>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Price Scenarios</a:t>
            </a:r>
            <a:endParaRPr lang="en-US" sz="1300" dirty="0"/>
          </a:p>
        </p:txBody>
      </p:sp>
      <p:sp>
        <p:nvSpPr>
          <p:cNvPr id="34" name="Text 32"/>
          <p:cNvSpPr/>
          <p:nvPr/>
        </p:nvSpPr>
        <p:spPr>
          <a:xfrm>
            <a:off x="2615184" y="4407408"/>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Base · Low · High · Stress</a:t>
            </a:r>
            <a:endParaRPr lang="en-US" sz="950" dirty="0"/>
          </a:p>
        </p:txBody>
      </p:sp>
      <p:sp>
        <p:nvSpPr>
          <p:cNvPr id="35" name="Shape 33"/>
          <p:cNvSpPr/>
          <p:nvPr/>
        </p:nvSpPr>
        <p:spPr>
          <a:xfrm>
            <a:off x="4700016" y="3236976"/>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6" name="Shape 34"/>
          <p:cNvSpPr/>
          <p:nvPr/>
        </p:nvSpPr>
        <p:spPr>
          <a:xfrm>
            <a:off x="4700016" y="3236976"/>
            <a:ext cx="1993392" cy="64008"/>
          </a:xfrm>
          <a:prstGeom prst="rect">
            <a:avLst/>
          </a:prstGeom>
          <a:solidFill>
            <a:srgbClr val="C9A84C"/>
          </a:solidFill>
          <a:ln w="12700">
            <a:solidFill>
              <a:srgbClr val="C9A84C"/>
            </a:solidFill>
            <a:prstDash val="solid"/>
          </a:ln>
        </p:spPr>
        <p:txBody>
          <a:bodyPr/>
          <a:lstStyle/>
          <a:p>
            <a:endParaRPr lang="en-US"/>
          </a:p>
        </p:txBody>
      </p:sp>
      <p:sp>
        <p:nvSpPr>
          <p:cNvPr id="37" name="Text 35"/>
          <p:cNvSpPr/>
          <p:nvPr/>
        </p:nvSpPr>
        <p:spPr>
          <a:xfrm>
            <a:off x="4700016" y="3419856"/>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48</a:t>
            </a:r>
            <a:endParaRPr lang="en-US" sz="4600" dirty="0"/>
          </a:p>
        </p:txBody>
      </p:sp>
      <p:sp>
        <p:nvSpPr>
          <p:cNvPr id="38" name="Text 36"/>
          <p:cNvSpPr/>
          <p:nvPr/>
        </p:nvSpPr>
        <p:spPr>
          <a:xfrm>
            <a:off x="4700016" y="4133088"/>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Unit Tests</a:t>
            </a:r>
            <a:endParaRPr lang="en-US" sz="1300" dirty="0"/>
          </a:p>
        </p:txBody>
      </p:sp>
      <p:sp>
        <p:nvSpPr>
          <p:cNvPr id="39" name="Text 37"/>
          <p:cNvSpPr/>
          <p:nvPr/>
        </p:nvSpPr>
        <p:spPr>
          <a:xfrm>
            <a:off x="4791456" y="4407408"/>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covering all key calculations</a:t>
            </a:r>
            <a:endParaRPr lang="en-US" sz="950" dirty="0"/>
          </a:p>
        </p:txBody>
      </p:sp>
      <p:sp>
        <p:nvSpPr>
          <p:cNvPr id="40" name="Shape 38"/>
          <p:cNvSpPr/>
          <p:nvPr/>
        </p:nvSpPr>
        <p:spPr>
          <a:xfrm>
            <a:off x="6876288" y="3236976"/>
            <a:ext cx="1993392" cy="160934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41" name="Shape 39"/>
          <p:cNvSpPr/>
          <p:nvPr/>
        </p:nvSpPr>
        <p:spPr>
          <a:xfrm>
            <a:off x="6876288" y="3236976"/>
            <a:ext cx="1993392" cy="64008"/>
          </a:xfrm>
          <a:prstGeom prst="rect">
            <a:avLst/>
          </a:prstGeom>
          <a:solidFill>
            <a:srgbClr val="C9A84C"/>
          </a:solidFill>
          <a:ln w="12700">
            <a:solidFill>
              <a:srgbClr val="C9A84C"/>
            </a:solidFill>
            <a:prstDash val="solid"/>
          </a:ln>
        </p:spPr>
        <p:txBody>
          <a:bodyPr/>
          <a:lstStyle/>
          <a:p>
            <a:endParaRPr lang="en-US"/>
          </a:p>
        </p:txBody>
      </p:sp>
      <p:sp>
        <p:nvSpPr>
          <p:cNvPr id="42" name="Text 40"/>
          <p:cNvSpPr/>
          <p:nvPr/>
        </p:nvSpPr>
        <p:spPr>
          <a:xfrm>
            <a:off x="6876288" y="3419856"/>
            <a:ext cx="1993392" cy="713232"/>
          </a:xfrm>
          <a:prstGeom prst="rect">
            <a:avLst/>
          </a:prstGeom>
          <a:noFill/>
          <a:ln/>
        </p:spPr>
        <p:txBody>
          <a:bodyPr wrap="square" lIns="0" tIns="0" rIns="0" bIns="0" rtlCol="0" anchor="ctr"/>
          <a:lstStyle/>
          <a:p>
            <a:pPr marL="0" indent="0" algn="ctr">
              <a:buNone/>
            </a:pPr>
            <a:r>
              <a:rPr lang="en-US" sz="4600" b="1" dirty="0">
                <a:solidFill>
                  <a:srgbClr val="0D1B2A"/>
                </a:solidFill>
                <a:latin typeface="Calibri" pitchFamily="34" charset="0"/>
                <a:ea typeface="Calibri" pitchFamily="34" charset="-122"/>
                <a:cs typeface="Calibri" pitchFamily="34" charset="-120"/>
              </a:rPr>
              <a:t>&lt; 5</a:t>
            </a:r>
            <a:endParaRPr lang="en-US" sz="4600" dirty="0"/>
          </a:p>
        </p:txBody>
      </p:sp>
      <p:sp>
        <p:nvSpPr>
          <p:cNvPr id="43" name="Text 41"/>
          <p:cNvSpPr/>
          <p:nvPr/>
        </p:nvSpPr>
        <p:spPr>
          <a:xfrm>
            <a:off x="6876288" y="4133088"/>
            <a:ext cx="1993392" cy="29260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Minutes</a:t>
            </a:r>
            <a:endParaRPr lang="en-US" sz="1300" dirty="0"/>
          </a:p>
        </p:txBody>
      </p:sp>
      <p:sp>
        <p:nvSpPr>
          <p:cNvPr id="44" name="Text 42"/>
          <p:cNvSpPr/>
          <p:nvPr/>
        </p:nvSpPr>
        <p:spPr>
          <a:xfrm>
            <a:off x="6967728" y="4407408"/>
            <a:ext cx="1810512" cy="310896"/>
          </a:xfrm>
          <a:prstGeom prst="rect">
            <a:avLst/>
          </a:prstGeom>
          <a:noFill/>
          <a:ln/>
        </p:spPr>
        <p:txBody>
          <a:bodyPr wrap="square" lIns="0" tIns="0" rIns="0" bIns="0" rtlCol="0" anchor="ctr"/>
          <a:lstStyle/>
          <a:p>
            <a:pPr marL="0" indent="0" algn="ctr">
              <a:lnSpc>
                <a:spcPct val="120000"/>
              </a:lnSpc>
              <a:buNone/>
            </a:pPr>
            <a:r>
              <a:rPr lang="en-US" sz="950" dirty="0">
                <a:solidFill>
                  <a:srgbClr val="94A3B8"/>
                </a:solidFill>
                <a:latin typeface="Calibri" pitchFamily="34" charset="0"/>
                <a:ea typeface="Calibri" pitchFamily="34" charset="-122"/>
                <a:cs typeface="Calibri" pitchFamily="34" charset="-120"/>
              </a:rPr>
              <a:t>full 300-well pipeline runtime</a:t>
            </a:r>
            <a:endParaRPr lang="en-US" sz="950" dirty="0"/>
          </a:p>
        </p:txBody>
      </p:sp>
      <p:pic>
        <p:nvPicPr>
          <p:cNvPr id="45" name="Picture 44" descr="Centriv Petrologic.png">
            <a:extLst>
              <a:ext uri="{FF2B5EF4-FFF2-40B4-BE49-F238E27FC236}">
                <a16:creationId xmlns:a16="http://schemas.microsoft.com/office/drawing/2014/main" id="{53FFF9A2-C88D-EBD0-E67F-EEF32266707C}"/>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274320" y="1828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 name="Shape 1"/>
          <p:cNvSpPr/>
          <p:nvPr/>
        </p:nvSpPr>
        <p:spPr>
          <a:xfrm>
            <a:off x="530352" y="1828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 name="Shape 2"/>
          <p:cNvSpPr/>
          <p:nvPr/>
        </p:nvSpPr>
        <p:spPr>
          <a:xfrm>
            <a:off x="786384" y="1828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 name="Shape 3"/>
          <p:cNvSpPr/>
          <p:nvPr/>
        </p:nvSpPr>
        <p:spPr>
          <a:xfrm>
            <a:off x="1042416" y="1828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 name="Shape 4"/>
          <p:cNvSpPr/>
          <p:nvPr/>
        </p:nvSpPr>
        <p:spPr>
          <a:xfrm>
            <a:off x="274320" y="4389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7" name="Shape 5"/>
          <p:cNvSpPr/>
          <p:nvPr/>
        </p:nvSpPr>
        <p:spPr>
          <a:xfrm>
            <a:off x="530352" y="4389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8" name="Shape 6"/>
          <p:cNvSpPr/>
          <p:nvPr/>
        </p:nvSpPr>
        <p:spPr>
          <a:xfrm>
            <a:off x="786384" y="4389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9" name="Shape 7"/>
          <p:cNvSpPr/>
          <p:nvPr/>
        </p:nvSpPr>
        <p:spPr>
          <a:xfrm>
            <a:off x="1042416" y="4389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0" name="Shape 8"/>
          <p:cNvSpPr/>
          <p:nvPr/>
        </p:nvSpPr>
        <p:spPr>
          <a:xfrm>
            <a:off x="274320" y="69494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1" name="Shape 9"/>
          <p:cNvSpPr/>
          <p:nvPr/>
        </p:nvSpPr>
        <p:spPr>
          <a:xfrm>
            <a:off x="530352" y="69494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2" name="Shape 10"/>
          <p:cNvSpPr/>
          <p:nvPr/>
        </p:nvSpPr>
        <p:spPr>
          <a:xfrm>
            <a:off x="786384" y="69494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3" name="Shape 11"/>
          <p:cNvSpPr/>
          <p:nvPr/>
        </p:nvSpPr>
        <p:spPr>
          <a:xfrm>
            <a:off x="1042416" y="69494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4" name="Shape 12"/>
          <p:cNvSpPr/>
          <p:nvPr/>
        </p:nvSpPr>
        <p:spPr>
          <a:xfrm>
            <a:off x="274320" y="95097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5" name="Shape 13"/>
          <p:cNvSpPr/>
          <p:nvPr/>
        </p:nvSpPr>
        <p:spPr>
          <a:xfrm>
            <a:off x="530352" y="95097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6" name="Shape 14"/>
          <p:cNvSpPr/>
          <p:nvPr/>
        </p:nvSpPr>
        <p:spPr>
          <a:xfrm>
            <a:off x="786384" y="95097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7" name="Shape 15"/>
          <p:cNvSpPr/>
          <p:nvPr/>
        </p:nvSpPr>
        <p:spPr>
          <a:xfrm>
            <a:off x="1042416" y="95097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8" name="Shape 16"/>
          <p:cNvSpPr/>
          <p:nvPr/>
        </p:nvSpPr>
        <p:spPr>
          <a:xfrm>
            <a:off x="274320" y="120700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9" name="Shape 17"/>
          <p:cNvSpPr/>
          <p:nvPr/>
        </p:nvSpPr>
        <p:spPr>
          <a:xfrm>
            <a:off x="530352" y="120700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0" name="Shape 18"/>
          <p:cNvSpPr/>
          <p:nvPr/>
        </p:nvSpPr>
        <p:spPr>
          <a:xfrm>
            <a:off x="786384" y="120700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1" name="Shape 19"/>
          <p:cNvSpPr/>
          <p:nvPr/>
        </p:nvSpPr>
        <p:spPr>
          <a:xfrm>
            <a:off x="1042416" y="120700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2" name="Shape 20"/>
          <p:cNvSpPr/>
          <p:nvPr/>
        </p:nvSpPr>
        <p:spPr>
          <a:xfrm>
            <a:off x="274320" y="146304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3" name="Shape 21"/>
          <p:cNvSpPr/>
          <p:nvPr/>
        </p:nvSpPr>
        <p:spPr>
          <a:xfrm>
            <a:off x="530352" y="146304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4" name="Shape 22"/>
          <p:cNvSpPr/>
          <p:nvPr/>
        </p:nvSpPr>
        <p:spPr>
          <a:xfrm>
            <a:off x="786384" y="146304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5" name="Shape 23"/>
          <p:cNvSpPr/>
          <p:nvPr/>
        </p:nvSpPr>
        <p:spPr>
          <a:xfrm>
            <a:off x="1042416" y="146304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6" name="Shape 24"/>
          <p:cNvSpPr/>
          <p:nvPr/>
        </p:nvSpPr>
        <p:spPr>
          <a:xfrm>
            <a:off x="274320" y="171907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7" name="Shape 25"/>
          <p:cNvSpPr/>
          <p:nvPr/>
        </p:nvSpPr>
        <p:spPr>
          <a:xfrm>
            <a:off x="530352" y="171907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8" name="Shape 26"/>
          <p:cNvSpPr/>
          <p:nvPr/>
        </p:nvSpPr>
        <p:spPr>
          <a:xfrm>
            <a:off x="786384" y="171907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9" name="Shape 27"/>
          <p:cNvSpPr/>
          <p:nvPr/>
        </p:nvSpPr>
        <p:spPr>
          <a:xfrm>
            <a:off x="1042416" y="171907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0" name="Shape 28"/>
          <p:cNvSpPr/>
          <p:nvPr/>
        </p:nvSpPr>
        <p:spPr>
          <a:xfrm>
            <a:off x="274320" y="197510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1" name="Shape 29"/>
          <p:cNvSpPr/>
          <p:nvPr/>
        </p:nvSpPr>
        <p:spPr>
          <a:xfrm>
            <a:off x="530352" y="197510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2" name="Shape 30"/>
          <p:cNvSpPr/>
          <p:nvPr/>
        </p:nvSpPr>
        <p:spPr>
          <a:xfrm>
            <a:off x="786384" y="197510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3" name="Shape 31"/>
          <p:cNvSpPr/>
          <p:nvPr/>
        </p:nvSpPr>
        <p:spPr>
          <a:xfrm>
            <a:off x="1042416" y="197510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4" name="Shape 32"/>
          <p:cNvSpPr/>
          <p:nvPr/>
        </p:nvSpPr>
        <p:spPr>
          <a:xfrm>
            <a:off x="7132320" y="22860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5" name="Shape 33"/>
          <p:cNvSpPr/>
          <p:nvPr/>
        </p:nvSpPr>
        <p:spPr>
          <a:xfrm>
            <a:off x="7388352" y="22860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6" name="Shape 34"/>
          <p:cNvSpPr/>
          <p:nvPr/>
        </p:nvSpPr>
        <p:spPr>
          <a:xfrm>
            <a:off x="7644384" y="22860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7" name="Shape 35"/>
          <p:cNvSpPr/>
          <p:nvPr/>
        </p:nvSpPr>
        <p:spPr>
          <a:xfrm>
            <a:off x="7900416" y="22860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8" name="Shape 36"/>
          <p:cNvSpPr/>
          <p:nvPr/>
        </p:nvSpPr>
        <p:spPr>
          <a:xfrm>
            <a:off x="8156448" y="22860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9" name="Shape 37"/>
          <p:cNvSpPr/>
          <p:nvPr/>
        </p:nvSpPr>
        <p:spPr>
          <a:xfrm>
            <a:off x="7132320" y="25420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0" name="Shape 38"/>
          <p:cNvSpPr/>
          <p:nvPr/>
        </p:nvSpPr>
        <p:spPr>
          <a:xfrm>
            <a:off x="7388352" y="25420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1" name="Shape 39"/>
          <p:cNvSpPr/>
          <p:nvPr/>
        </p:nvSpPr>
        <p:spPr>
          <a:xfrm>
            <a:off x="7644384" y="25420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2" name="Shape 40"/>
          <p:cNvSpPr/>
          <p:nvPr/>
        </p:nvSpPr>
        <p:spPr>
          <a:xfrm>
            <a:off x="7900416" y="25420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3" name="Shape 41"/>
          <p:cNvSpPr/>
          <p:nvPr/>
        </p:nvSpPr>
        <p:spPr>
          <a:xfrm>
            <a:off x="8156448" y="25420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4" name="Shape 42"/>
          <p:cNvSpPr/>
          <p:nvPr/>
        </p:nvSpPr>
        <p:spPr>
          <a:xfrm>
            <a:off x="7132320" y="27980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5" name="Shape 43"/>
          <p:cNvSpPr/>
          <p:nvPr/>
        </p:nvSpPr>
        <p:spPr>
          <a:xfrm>
            <a:off x="7388352" y="27980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6" name="Shape 44"/>
          <p:cNvSpPr/>
          <p:nvPr/>
        </p:nvSpPr>
        <p:spPr>
          <a:xfrm>
            <a:off x="7644384" y="27980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7" name="Shape 45"/>
          <p:cNvSpPr/>
          <p:nvPr/>
        </p:nvSpPr>
        <p:spPr>
          <a:xfrm>
            <a:off x="7900416" y="27980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8" name="Shape 46"/>
          <p:cNvSpPr/>
          <p:nvPr/>
        </p:nvSpPr>
        <p:spPr>
          <a:xfrm>
            <a:off x="8156448" y="27980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9" name="Shape 47"/>
          <p:cNvSpPr/>
          <p:nvPr/>
        </p:nvSpPr>
        <p:spPr>
          <a:xfrm>
            <a:off x="7132320" y="30540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0" name="Shape 48"/>
          <p:cNvSpPr/>
          <p:nvPr/>
        </p:nvSpPr>
        <p:spPr>
          <a:xfrm>
            <a:off x="7388352" y="30540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1" name="Shape 49"/>
          <p:cNvSpPr/>
          <p:nvPr/>
        </p:nvSpPr>
        <p:spPr>
          <a:xfrm>
            <a:off x="7644384" y="30540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2" name="Shape 50"/>
          <p:cNvSpPr/>
          <p:nvPr/>
        </p:nvSpPr>
        <p:spPr>
          <a:xfrm>
            <a:off x="7900416" y="30540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3" name="Shape 51"/>
          <p:cNvSpPr/>
          <p:nvPr/>
        </p:nvSpPr>
        <p:spPr>
          <a:xfrm>
            <a:off x="8156448" y="30540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4" name="Shape 52"/>
          <p:cNvSpPr/>
          <p:nvPr/>
        </p:nvSpPr>
        <p:spPr>
          <a:xfrm>
            <a:off x="7132320" y="331012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5" name="Shape 53"/>
          <p:cNvSpPr/>
          <p:nvPr/>
        </p:nvSpPr>
        <p:spPr>
          <a:xfrm>
            <a:off x="7388352" y="331012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6" name="Shape 54"/>
          <p:cNvSpPr/>
          <p:nvPr/>
        </p:nvSpPr>
        <p:spPr>
          <a:xfrm>
            <a:off x="7644384" y="331012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7" name="Shape 55"/>
          <p:cNvSpPr/>
          <p:nvPr/>
        </p:nvSpPr>
        <p:spPr>
          <a:xfrm>
            <a:off x="7900416" y="331012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8" name="Shape 56"/>
          <p:cNvSpPr/>
          <p:nvPr/>
        </p:nvSpPr>
        <p:spPr>
          <a:xfrm>
            <a:off x="8156448" y="331012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9" name="Shape 57"/>
          <p:cNvSpPr/>
          <p:nvPr/>
        </p:nvSpPr>
        <p:spPr>
          <a:xfrm>
            <a:off x="7132320" y="356616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0" name="Shape 58"/>
          <p:cNvSpPr/>
          <p:nvPr/>
        </p:nvSpPr>
        <p:spPr>
          <a:xfrm>
            <a:off x="7388352" y="356616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1" name="Shape 59"/>
          <p:cNvSpPr/>
          <p:nvPr/>
        </p:nvSpPr>
        <p:spPr>
          <a:xfrm>
            <a:off x="7644384" y="356616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2" name="Shape 60"/>
          <p:cNvSpPr/>
          <p:nvPr/>
        </p:nvSpPr>
        <p:spPr>
          <a:xfrm>
            <a:off x="7900416" y="356616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3" name="Shape 61"/>
          <p:cNvSpPr/>
          <p:nvPr/>
        </p:nvSpPr>
        <p:spPr>
          <a:xfrm>
            <a:off x="8156448" y="356616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4" name="Shape 62"/>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65" name="Text 63"/>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USE CASE</a:t>
            </a:r>
            <a:endParaRPr lang="en-US" sz="950" dirty="0"/>
          </a:p>
        </p:txBody>
      </p:sp>
      <p:sp>
        <p:nvSpPr>
          <p:cNvPr id="66" name="Shape 64"/>
          <p:cNvSpPr/>
          <p:nvPr/>
        </p:nvSpPr>
        <p:spPr>
          <a:xfrm>
            <a:off x="594360" y="1005840"/>
            <a:ext cx="7955280" cy="3108960"/>
          </a:xfrm>
          <a:prstGeom prst="rect">
            <a:avLst/>
          </a:prstGeom>
          <a:solidFill>
            <a:srgbClr val="132338"/>
          </a:solidFill>
          <a:ln w="12700">
            <a:solidFill>
              <a:srgbClr val="C9A84C"/>
            </a:solidFill>
            <a:prstDash val="solid"/>
          </a:ln>
          <a:effectLst>
            <a:outerShdw blurRad="152400" dist="50800" dir="8100000" algn="bl" rotWithShape="0">
              <a:srgbClr val="000000">
                <a:alpha val="35000"/>
              </a:srgbClr>
            </a:outerShdw>
          </a:effectLst>
        </p:spPr>
        <p:txBody>
          <a:bodyPr/>
          <a:lstStyle/>
          <a:p>
            <a:endParaRPr lang="en-US"/>
          </a:p>
        </p:txBody>
      </p:sp>
      <p:sp>
        <p:nvSpPr>
          <p:cNvPr id="67" name="Text 65"/>
          <p:cNvSpPr/>
          <p:nvPr/>
        </p:nvSpPr>
        <p:spPr>
          <a:xfrm>
            <a:off x="658368" y="658368"/>
            <a:ext cx="822960" cy="841248"/>
          </a:xfrm>
          <a:prstGeom prst="rect">
            <a:avLst/>
          </a:prstGeom>
          <a:noFill/>
          <a:ln/>
        </p:spPr>
        <p:txBody>
          <a:bodyPr wrap="square" lIns="0" tIns="0" rIns="0" bIns="0" rtlCol="0" anchor="ctr"/>
          <a:lstStyle/>
          <a:p>
            <a:pPr marL="0" indent="0">
              <a:buNone/>
            </a:pPr>
            <a:r>
              <a:rPr lang="en-US" sz="9600" b="1" dirty="0">
                <a:solidFill>
                  <a:srgbClr val="C9A84C"/>
                </a:solidFill>
                <a:latin typeface="Georgia" pitchFamily="34" charset="0"/>
                <a:ea typeface="Georgia" pitchFamily="34" charset="-122"/>
                <a:cs typeface="Georgia" pitchFamily="34" charset="-120"/>
              </a:rPr>
              <a:t>“</a:t>
            </a:r>
            <a:endParaRPr lang="en-US" sz="9600" dirty="0"/>
          </a:p>
        </p:txBody>
      </p:sp>
      <p:sp>
        <p:nvSpPr>
          <p:cNvPr id="68" name="Text 66"/>
          <p:cNvSpPr/>
          <p:nvPr/>
        </p:nvSpPr>
        <p:spPr>
          <a:xfrm>
            <a:off x="804672" y="1207008"/>
            <a:ext cx="7571232" cy="2377440"/>
          </a:xfrm>
          <a:prstGeom prst="rect">
            <a:avLst/>
          </a:prstGeom>
          <a:noFill/>
          <a:ln/>
        </p:spPr>
        <p:txBody>
          <a:bodyPr wrap="square" lIns="0" tIns="0" rIns="0" bIns="0" rtlCol="0" anchor="ctr"/>
          <a:lstStyle/>
          <a:p>
            <a:pPr marL="0" indent="0">
              <a:lnSpc>
                <a:spcPct val="155000"/>
              </a:lnSpc>
              <a:buNone/>
            </a:pPr>
            <a:r>
              <a:rPr lang="en-US" sz="1650" i="1" dirty="0">
                <a:solidFill>
                  <a:srgbClr val="FFFFFF"/>
                </a:solidFill>
                <a:latin typeface="Georgia" pitchFamily="34" charset="0"/>
                <a:ea typeface="Georgia" pitchFamily="34" charset="-122"/>
                <a:cs typeface="Georgia" pitchFamily="34" charset="-120"/>
              </a:rPr>
              <a:t>We ran a full LOS review on a 240-well Permian acquisition target. In the old workflow, that was two analysts for two full days. With this pipeline, we had the strategy matrix, the PDF, and the Aries import file sitting in our output folder in four minutes and twelve seconds.</a:t>
            </a:r>
            <a:endParaRPr lang="en-US" sz="1650" dirty="0"/>
          </a:p>
          <a:p>
            <a:pPr marL="0" indent="0">
              <a:lnSpc>
                <a:spcPct val="155000"/>
              </a:lnSpc>
              <a:buNone/>
            </a:pPr>
            <a:endParaRPr lang="en-US" sz="1650" dirty="0"/>
          </a:p>
          <a:p>
            <a:pPr marL="0" indent="0">
              <a:lnSpc>
                <a:spcPct val="155000"/>
              </a:lnSpc>
              <a:buNone/>
            </a:pPr>
            <a:r>
              <a:rPr lang="en-US" sz="1650" i="1" dirty="0">
                <a:solidFill>
                  <a:srgbClr val="FFFFFF"/>
                </a:solidFill>
                <a:latin typeface="Georgia" pitchFamily="34" charset="0"/>
                <a:ea typeface="Georgia" pitchFamily="34" charset="-122"/>
                <a:cs typeface="Georgia" pitchFamily="34" charset="-120"/>
              </a:rPr>
              <a:t>We spent the rest of the day actually talking about the assets.</a:t>
            </a:r>
            <a:endParaRPr lang="en-US" sz="1650" dirty="0"/>
          </a:p>
        </p:txBody>
      </p:sp>
      <p:sp>
        <p:nvSpPr>
          <p:cNvPr id="69" name="Shape 67"/>
          <p:cNvSpPr/>
          <p:nvPr/>
        </p:nvSpPr>
        <p:spPr>
          <a:xfrm>
            <a:off x="804672" y="4224528"/>
            <a:ext cx="3200400" cy="18288"/>
          </a:xfrm>
          <a:prstGeom prst="rect">
            <a:avLst/>
          </a:prstGeom>
          <a:solidFill>
            <a:srgbClr val="C9A84C"/>
          </a:solidFill>
          <a:ln w="12700">
            <a:solidFill>
              <a:srgbClr val="C9A84C"/>
            </a:solidFill>
            <a:prstDash val="solid"/>
          </a:ln>
        </p:spPr>
        <p:txBody>
          <a:bodyPr/>
          <a:lstStyle/>
          <a:p>
            <a:endParaRPr lang="en-US"/>
          </a:p>
        </p:txBody>
      </p:sp>
      <p:sp>
        <p:nvSpPr>
          <p:cNvPr id="70" name="Text 68"/>
          <p:cNvSpPr/>
          <p:nvPr/>
        </p:nvSpPr>
        <p:spPr>
          <a:xfrm>
            <a:off x="804672" y="4315968"/>
            <a:ext cx="5029200" cy="274320"/>
          </a:xfrm>
          <a:prstGeom prst="rect">
            <a:avLst/>
          </a:prstGeom>
          <a:noFill/>
          <a:ln/>
        </p:spPr>
        <p:txBody>
          <a:bodyPr wrap="square" lIns="0" tIns="0" rIns="0" bIns="0" rtlCol="0" anchor="ctr"/>
          <a:lstStyle/>
          <a:p>
            <a:pPr marL="0" indent="0">
              <a:buNone/>
            </a:pPr>
            <a:r>
              <a:rPr lang="en-US" sz="1300" b="1" dirty="0">
                <a:solidFill>
                  <a:srgbClr val="C9A84C"/>
                </a:solidFill>
                <a:latin typeface="Calibri" pitchFamily="34" charset="0"/>
                <a:ea typeface="Calibri" pitchFamily="34" charset="-122"/>
                <a:cs typeface="Calibri" pitchFamily="34" charset="-120"/>
              </a:rPr>
              <a:t>Managing Director, Energy Investment Banking</a:t>
            </a:r>
            <a:endParaRPr lang="en-US" sz="1300" dirty="0"/>
          </a:p>
        </p:txBody>
      </p:sp>
      <p:sp>
        <p:nvSpPr>
          <p:cNvPr id="71" name="Text 69"/>
          <p:cNvSpPr/>
          <p:nvPr/>
        </p:nvSpPr>
        <p:spPr>
          <a:xfrm>
            <a:off x="804672" y="4590288"/>
            <a:ext cx="6858000" cy="219456"/>
          </a:xfrm>
          <a:prstGeom prst="rect">
            <a:avLst/>
          </a:prstGeom>
          <a:noFill/>
          <a:ln/>
        </p:spPr>
        <p:txBody>
          <a:bodyPr wrap="square" lIns="0" tIns="0" rIns="0" bIns="0" rtlCol="0" anchor="ctr"/>
          <a:lstStyle/>
          <a:p>
            <a:pPr marL="0" indent="0">
              <a:buNone/>
            </a:pPr>
            <a:r>
              <a:rPr lang="en-US" sz="1100" i="1" dirty="0">
                <a:solidFill>
                  <a:srgbClr val="94A3B8"/>
                </a:solidFill>
                <a:latin typeface="Calibri" pitchFamily="34" charset="0"/>
                <a:ea typeface="Calibri" pitchFamily="34" charset="-122"/>
                <a:cs typeface="Calibri" pitchFamily="34" charset="-120"/>
              </a:rPr>
              <a:t>Major US Investment Bank  ·  Permian Basin Acquisition Due Diligence</a:t>
            </a:r>
            <a:endParaRPr lang="en-US" sz="1100" dirty="0"/>
          </a:p>
        </p:txBody>
      </p:sp>
      <p:pic>
        <p:nvPicPr>
          <p:cNvPr id="72" name="Picture 71" descr="Centriv Petrologic.png">
            <a:extLst>
              <a:ext uri="{FF2B5EF4-FFF2-40B4-BE49-F238E27FC236}">
                <a16:creationId xmlns:a16="http://schemas.microsoft.com/office/drawing/2014/main" id="{12812A30-45AD-8C88-9960-A29F4D66062A}"/>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GETTING STARTED</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Three Ways to Engage</a:t>
            </a:r>
            <a:endParaRPr lang="en-US" sz="3000" dirty="0"/>
          </a:p>
        </p:txBody>
      </p:sp>
      <p:sp>
        <p:nvSpPr>
          <p:cNvPr id="5" name="Shape 3"/>
          <p:cNvSpPr/>
          <p:nvPr/>
        </p:nvSpPr>
        <p:spPr>
          <a:xfrm>
            <a:off x="347472" y="1417320"/>
            <a:ext cx="2697480" cy="3611880"/>
          </a:xfrm>
          <a:prstGeom prst="rect">
            <a:avLst/>
          </a:prstGeom>
          <a:solidFill>
            <a:srgbClr val="FFFFFF"/>
          </a:solidFill>
          <a:ln w="12700">
            <a:solidFill>
              <a:srgbClr val="64748B"/>
            </a:solidFill>
            <a:prstDash val="solid"/>
          </a:ln>
          <a:effectLst>
            <a:outerShdw blurRad="152400" dist="50800" dir="8100000" algn="bl" rotWithShape="0">
              <a:srgbClr val="000000">
                <a:alpha val="35000"/>
              </a:srgbClr>
            </a:outerShdw>
          </a:effectLst>
        </p:spPr>
        <p:txBody>
          <a:bodyPr/>
          <a:lstStyle/>
          <a:p>
            <a:endParaRPr lang="en-US"/>
          </a:p>
        </p:txBody>
      </p:sp>
      <p:sp>
        <p:nvSpPr>
          <p:cNvPr id="6" name="Shape 4"/>
          <p:cNvSpPr/>
          <p:nvPr/>
        </p:nvSpPr>
        <p:spPr>
          <a:xfrm>
            <a:off x="347472" y="1417320"/>
            <a:ext cx="2697480" cy="54864"/>
          </a:xfrm>
          <a:prstGeom prst="rect">
            <a:avLst/>
          </a:prstGeom>
          <a:solidFill>
            <a:srgbClr val="64748B"/>
          </a:solidFill>
          <a:ln w="12700">
            <a:solidFill>
              <a:srgbClr val="64748B"/>
            </a:solidFill>
            <a:prstDash val="solid"/>
          </a:ln>
        </p:spPr>
        <p:txBody>
          <a:bodyPr/>
          <a:lstStyle/>
          <a:p>
            <a:endParaRPr lang="en-US"/>
          </a:p>
        </p:txBody>
      </p:sp>
      <p:sp>
        <p:nvSpPr>
          <p:cNvPr id="7" name="Text 5"/>
          <p:cNvSpPr/>
          <p:nvPr/>
        </p:nvSpPr>
        <p:spPr>
          <a:xfrm>
            <a:off x="347472" y="1572768"/>
            <a:ext cx="2697480" cy="347472"/>
          </a:xfrm>
          <a:prstGeom prst="rect">
            <a:avLst/>
          </a:prstGeom>
          <a:noFill/>
          <a:ln/>
        </p:spPr>
        <p:txBody>
          <a:bodyPr wrap="square" lIns="0" tIns="0" rIns="0" bIns="0" rtlCol="0" anchor="ctr"/>
          <a:lstStyle/>
          <a:p>
            <a:pPr marL="0" indent="0" algn="ctr">
              <a:buNone/>
            </a:pPr>
            <a:r>
              <a:rPr lang="en-US" sz="1700" b="1" kern="0" spc="200" dirty="0">
                <a:solidFill>
                  <a:srgbClr val="64748B"/>
                </a:solidFill>
                <a:latin typeface="Calibri" pitchFamily="34" charset="0"/>
                <a:ea typeface="Calibri" pitchFamily="34" charset="-122"/>
                <a:cs typeface="Calibri" pitchFamily="34" charset="-120"/>
              </a:rPr>
              <a:t>STARTER</a:t>
            </a:r>
            <a:endParaRPr lang="en-US" sz="1700" dirty="0"/>
          </a:p>
        </p:txBody>
      </p:sp>
      <p:sp>
        <p:nvSpPr>
          <p:cNvPr id="8" name="Shape 6"/>
          <p:cNvSpPr/>
          <p:nvPr/>
        </p:nvSpPr>
        <p:spPr>
          <a:xfrm>
            <a:off x="941832" y="1938528"/>
            <a:ext cx="1508760" cy="256032"/>
          </a:xfrm>
          <a:prstGeom prst="roundRect">
            <a:avLst>
              <a:gd name="adj" fmla="val 21429"/>
            </a:avLst>
          </a:prstGeom>
          <a:solidFill>
            <a:srgbClr val="64748B"/>
          </a:solidFill>
          <a:ln w="12700">
            <a:solidFill>
              <a:srgbClr val="64748B"/>
            </a:solidFill>
            <a:prstDash val="solid"/>
          </a:ln>
        </p:spPr>
        <p:txBody>
          <a:bodyPr/>
          <a:lstStyle/>
          <a:p>
            <a:endParaRPr lang="en-US"/>
          </a:p>
        </p:txBody>
      </p:sp>
      <p:sp>
        <p:nvSpPr>
          <p:cNvPr id="9" name="Text 7"/>
          <p:cNvSpPr/>
          <p:nvPr/>
        </p:nvSpPr>
        <p:spPr>
          <a:xfrm>
            <a:off x="941832" y="1938528"/>
            <a:ext cx="1508760"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Try it today</a:t>
            </a:r>
            <a:endParaRPr lang="en-US" sz="900" dirty="0"/>
          </a:p>
        </p:txBody>
      </p:sp>
      <p:sp>
        <p:nvSpPr>
          <p:cNvPr id="10" name="Text 8"/>
          <p:cNvSpPr/>
          <p:nvPr/>
        </p:nvSpPr>
        <p:spPr>
          <a:xfrm>
            <a:off x="512064" y="2322576"/>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11" name="Text 9"/>
          <p:cNvSpPr/>
          <p:nvPr/>
        </p:nvSpPr>
        <p:spPr>
          <a:xfrm>
            <a:off x="768096" y="2322576"/>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Full source code package</a:t>
            </a:r>
            <a:endParaRPr lang="en-US" sz="1050" dirty="0"/>
          </a:p>
        </p:txBody>
      </p:sp>
      <p:sp>
        <p:nvSpPr>
          <p:cNvPr id="12" name="Text 10"/>
          <p:cNvSpPr/>
          <p:nvPr/>
        </p:nvSpPr>
        <p:spPr>
          <a:xfrm>
            <a:off x="512064" y="2670048"/>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13" name="Text 11"/>
          <p:cNvSpPr/>
          <p:nvPr/>
        </p:nvSpPr>
        <p:spPr>
          <a:xfrm>
            <a:off x="768096" y="2670048"/>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300-well sample database</a:t>
            </a:r>
            <a:endParaRPr lang="en-US" sz="1050" dirty="0"/>
          </a:p>
        </p:txBody>
      </p:sp>
      <p:sp>
        <p:nvSpPr>
          <p:cNvPr id="14" name="Text 12"/>
          <p:cNvSpPr/>
          <p:nvPr/>
        </p:nvSpPr>
        <p:spPr>
          <a:xfrm>
            <a:off x="512064" y="3017520"/>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15" name="Text 13"/>
          <p:cNvSpPr/>
          <p:nvPr/>
        </p:nvSpPr>
        <p:spPr>
          <a:xfrm>
            <a:off x="768096" y="3017520"/>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All 11 Excel tabs</a:t>
            </a:r>
            <a:endParaRPr lang="en-US" sz="1050" dirty="0"/>
          </a:p>
        </p:txBody>
      </p:sp>
      <p:sp>
        <p:nvSpPr>
          <p:cNvPr id="16" name="Text 14"/>
          <p:cNvSpPr/>
          <p:nvPr/>
        </p:nvSpPr>
        <p:spPr>
          <a:xfrm>
            <a:off x="512064" y="3364992"/>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17" name="Text 15"/>
          <p:cNvSpPr/>
          <p:nvPr/>
        </p:nvSpPr>
        <p:spPr>
          <a:xfrm>
            <a:off x="768096" y="3364992"/>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PDF executive summary</a:t>
            </a:r>
            <a:endParaRPr lang="en-US" sz="1050" dirty="0"/>
          </a:p>
        </p:txBody>
      </p:sp>
      <p:sp>
        <p:nvSpPr>
          <p:cNvPr id="18" name="Text 16"/>
          <p:cNvSpPr/>
          <p:nvPr/>
        </p:nvSpPr>
        <p:spPr>
          <a:xfrm>
            <a:off x="512064" y="3712464"/>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19" name="Text 17"/>
          <p:cNvSpPr/>
          <p:nvPr/>
        </p:nvSpPr>
        <p:spPr>
          <a:xfrm>
            <a:off x="768096" y="3712464"/>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Aries &amp; PHDWin exports</a:t>
            </a:r>
            <a:endParaRPr lang="en-US" sz="1050" dirty="0"/>
          </a:p>
        </p:txBody>
      </p:sp>
      <p:sp>
        <p:nvSpPr>
          <p:cNvPr id="20" name="Text 18"/>
          <p:cNvSpPr/>
          <p:nvPr/>
        </p:nvSpPr>
        <p:spPr>
          <a:xfrm>
            <a:off x="512064" y="4059936"/>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21" name="Text 19"/>
          <p:cNvSpPr/>
          <p:nvPr/>
        </p:nvSpPr>
        <p:spPr>
          <a:xfrm>
            <a:off x="768096" y="4059936"/>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Email support</a:t>
            </a:r>
            <a:endParaRPr lang="en-US" sz="1050" dirty="0"/>
          </a:p>
        </p:txBody>
      </p:sp>
      <p:sp>
        <p:nvSpPr>
          <p:cNvPr id="22" name="Shape 20"/>
          <p:cNvSpPr/>
          <p:nvPr/>
        </p:nvSpPr>
        <p:spPr>
          <a:xfrm>
            <a:off x="576072" y="4681728"/>
            <a:ext cx="2240280" cy="310896"/>
          </a:xfrm>
          <a:prstGeom prst="roundRect">
            <a:avLst>
              <a:gd name="adj" fmla="val 17647"/>
            </a:avLst>
          </a:prstGeom>
          <a:solidFill>
            <a:srgbClr val="64748B"/>
          </a:solidFill>
          <a:ln w="12700">
            <a:solidFill>
              <a:srgbClr val="64748B"/>
            </a:solidFill>
            <a:prstDash val="solid"/>
          </a:ln>
        </p:spPr>
        <p:txBody>
          <a:bodyPr/>
          <a:lstStyle/>
          <a:p>
            <a:endParaRPr lang="en-US"/>
          </a:p>
        </p:txBody>
      </p:sp>
      <p:sp>
        <p:nvSpPr>
          <p:cNvPr id="23" name="Text 21"/>
          <p:cNvSpPr/>
          <p:nvPr/>
        </p:nvSpPr>
        <p:spPr>
          <a:xfrm>
            <a:off x="576072" y="4681728"/>
            <a:ext cx="2240280" cy="310896"/>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Download the Package</a:t>
            </a:r>
            <a:endParaRPr lang="en-US" sz="1100" dirty="0"/>
          </a:p>
        </p:txBody>
      </p:sp>
      <p:sp>
        <p:nvSpPr>
          <p:cNvPr id="24" name="Shape 22"/>
          <p:cNvSpPr/>
          <p:nvPr/>
        </p:nvSpPr>
        <p:spPr>
          <a:xfrm>
            <a:off x="3255264" y="1417320"/>
            <a:ext cx="2697480" cy="3611880"/>
          </a:xfrm>
          <a:prstGeom prst="rect">
            <a:avLst/>
          </a:prstGeom>
          <a:solidFill>
            <a:srgbClr val="0D1B2A"/>
          </a:solidFill>
          <a:ln w="12700">
            <a:solidFill>
              <a:srgbClr val="C9A84C"/>
            </a:solidFill>
            <a:prstDash val="solid"/>
          </a:ln>
          <a:effectLst>
            <a:outerShdw blurRad="152400" dist="50800" dir="8100000" algn="bl" rotWithShape="0">
              <a:srgbClr val="000000">
                <a:alpha val="35000"/>
              </a:srgbClr>
            </a:outerShdw>
          </a:effectLst>
        </p:spPr>
        <p:txBody>
          <a:bodyPr/>
          <a:lstStyle/>
          <a:p>
            <a:endParaRPr lang="en-US"/>
          </a:p>
        </p:txBody>
      </p:sp>
      <p:sp>
        <p:nvSpPr>
          <p:cNvPr id="25" name="Shape 23"/>
          <p:cNvSpPr/>
          <p:nvPr/>
        </p:nvSpPr>
        <p:spPr>
          <a:xfrm>
            <a:off x="3255264" y="1417320"/>
            <a:ext cx="2697480" cy="54864"/>
          </a:xfrm>
          <a:prstGeom prst="rect">
            <a:avLst/>
          </a:prstGeom>
          <a:solidFill>
            <a:srgbClr val="C9A84C"/>
          </a:solidFill>
          <a:ln w="12700">
            <a:solidFill>
              <a:srgbClr val="C9A84C"/>
            </a:solidFill>
            <a:prstDash val="solid"/>
          </a:ln>
        </p:spPr>
        <p:txBody>
          <a:bodyPr/>
          <a:lstStyle/>
          <a:p>
            <a:endParaRPr lang="en-US"/>
          </a:p>
        </p:txBody>
      </p:sp>
      <p:sp>
        <p:nvSpPr>
          <p:cNvPr id="26" name="Text 24"/>
          <p:cNvSpPr/>
          <p:nvPr/>
        </p:nvSpPr>
        <p:spPr>
          <a:xfrm>
            <a:off x="3255264" y="1572768"/>
            <a:ext cx="2697480" cy="347472"/>
          </a:xfrm>
          <a:prstGeom prst="rect">
            <a:avLst/>
          </a:prstGeom>
          <a:noFill/>
          <a:ln/>
        </p:spPr>
        <p:txBody>
          <a:bodyPr wrap="square" lIns="0" tIns="0" rIns="0" bIns="0" rtlCol="0" anchor="ctr"/>
          <a:lstStyle/>
          <a:p>
            <a:pPr marL="0" indent="0" algn="ctr">
              <a:buNone/>
            </a:pPr>
            <a:r>
              <a:rPr lang="en-US" sz="1700" b="1" kern="0" spc="200" dirty="0">
                <a:solidFill>
                  <a:srgbClr val="C9A84C"/>
                </a:solidFill>
                <a:latin typeface="Calibri" pitchFamily="34" charset="0"/>
                <a:ea typeface="Calibri" pitchFamily="34" charset="-122"/>
                <a:cs typeface="Calibri" pitchFamily="34" charset="-120"/>
              </a:rPr>
              <a:t>PROFESSIONAL</a:t>
            </a:r>
            <a:endParaRPr lang="en-US" sz="1700" dirty="0"/>
          </a:p>
        </p:txBody>
      </p:sp>
      <p:sp>
        <p:nvSpPr>
          <p:cNvPr id="27" name="Shape 25"/>
          <p:cNvSpPr/>
          <p:nvPr/>
        </p:nvSpPr>
        <p:spPr>
          <a:xfrm>
            <a:off x="3849624" y="1938528"/>
            <a:ext cx="1508760" cy="256032"/>
          </a:xfrm>
          <a:prstGeom prst="roundRect">
            <a:avLst>
              <a:gd name="adj" fmla="val 21429"/>
            </a:avLst>
          </a:prstGeom>
          <a:solidFill>
            <a:srgbClr val="C9A84C"/>
          </a:solidFill>
          <a:ln w="12700">
            <a:solidFill>
              <a:srgbClr val="C9A84C"/>
            </a:solidFill>
            <a:prstDash val="solid"/>
          </a:ln>
        </p:spPr>
        <p:txBody>
          <a:bodyPr/>
          <a:lstStyle/>
          <a:p>
            <a:endParaRPr lang="en-US"/>
          </a:p>
        </p:txBody>
      </p:sp>
      <p:sp>
        <p:nvSpPr>
          <p:cNvPr id="28" name="Text 26"/>
          <p:cNvSpPr/>
          <p:nvPr/>
        </p:nvSpPr>
        <p:spPr>
          <a:xfrm>
            <a:off x="3849624" y="1938528"/>
            <a:ext cx="1508760" cy="256032"/>
          </a:xfrm>
          <a:prstGeom prst="rect">
            <a:avLst/>
          </a:prstGeom>
          <a:noFill/>
          <a:ln/>
        </p:spPr>
        <p:txBody>
          <a:bodyPr wrap="square" lIns="0" tIns="0" rIns="0" bIns="0" rtlCol="0" anchor="ctr"/>
          <a:lstStyle/>
          <a:p>
            <a:pPr marL="0" indent="0" algn="ctr">
              <a:buNone/>
            </a:pPr>
            <a:r>
              <a:rPr lang="en-US" sz="900" b="1" dirty="0">
                <a:solidFill>
                  <a:srgbClr val="0D1B2A"/>
                </a:solidFill>
                <a:latin typeface="Calibri" pitchFamily="34" charset="0"/>
                <a:ea typeface="Calibri" pitchFamily="34" charset="-122"/>
                <a:cs typeface="Calibri" pitchFamily="34" charset="-120"/>
              </a:rPr>
              <a:t>Most popular</a:t>
            </a:r>
            <a:endParaRPr lang="en-US" sz="900" dirty="0"/>
          </a:p>
        </p:txBody>
      </p:sp>
      <p:sp>
        <p:nvSpPr>
          <p:cNvPr id="29" name="Text 27"/>
          <p:cNvSpPr/>
          <p:nvPr/>
        </p:nvSpPr>
        <p:spPr>
          <a:xfrm>
            <a:off x="3419856" y="2322576"/>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30" name="Text 28"/>
          <p:cNvSpPr/>
          <p:nvPr/>
        </p:nvSpPr>
        <p:spPr>
          <a:xfrm>
            <a:off x="3675888" y="2322576"/>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Everything in Starter</a:t>
            </a:r>
            <a:endParaRPr lang="en-US" sz="1050" dirty="0"/>
          </a:p>
        </p:txBody>
      </p:sp>
      <p:sp>
        <p:nvSpPr>
          <p:cNvPr id="31" name="Text 29"/>
          <p:cNvSpPr/>
          <p:nvPr/>
        </p:nvSpPr>
        <p:spPr>
          <a:xfrm>
            <a:off x="3419856" y="2670048"/>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32" name="Text 30"/>
          <p:cNvSpPr/>
          <p:nvPr/>
        </p:nvSpPr>
        <p:spPr>
          <a:xfrm>
            <a:off x="3675888" y="2670048"/>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Live Access / SQL Server connector</a:t>
            </a:r>
            <a:endParaRPr lang="en-US" sz="1050" dirty="0"/>
          </a:p>
        </p:txBody>
      </p:sp>
      <p:sp>
        <p:nvSpPr>
          <p:cNvPr id="33" name="Text 31"/>
          <p:cNvSpPr/>
          <p:nvPr/>
        </p:nvSpPr>
        <p:spPr>
          <a:xfrm>
            <a:off x="3419856" y="3017520"/>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34" name="Text 32"/>
          <p:cNvSpPr/>
          <p:nvPr/>
        </p:nvSpPr>
        <p:spPr>
          <a:xfrm>
            <a:off x="3675888" y="3017520"/>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Custom play-type threshold tuning</a:t>
            </a:r>
            <a:endParaRPr lang="en-US" sz="1050" dirty="0"/>
          </a:p>
        </p:txBody>
      </p:sp>
      <p:sp>
        <p:nvSpPr>
          <p:cNvPr id="35" name="Text 33"/>
          <p:cNvSpPr/>
          <p:nvPr/>
        </p:nvSpPr>
        <p:spPr>
          <a:xfrm>
            <a:off x="3419856" y="3364992"/>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36" name="Text 34"/>
          <p:cNvSpPr/>
          <p:nvPr/>
        </p:nvSpPr>
        <p:spPr>
          <a:xfrm>
            <a:off x="3675888" y="3364992"/>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Power BI / Spotfire template pack</a:t>
            </a:r>
            <a:endParaRPr lang="en-US" sz="1050" dirty="0"/>
          </a:p>
        </p:txBody>
      </p:sp>
      <p:sp>
        <p:nvSpPr>
          <p:cNvPr id="37" name="Text 35"/>
          <p:cNvSpPr/>
          <p:nvPr/>
        </p:nvSpPr>
        <p:spPr>
          <a:xfrm>
            <a:off x="3419856" y="3712464"/>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38" name="Text 36"/>
          <p:cNvSpPr/>
          <p:nvPr/>
        </p:nvSpPr>
        <p:spPr>
          <a:xfrm>
            <a:off x="3675888" y="3712464"/>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Email + Teams alerting setup</a:t>
            </a:r>
            <a:endParaRPr lang="en-US" sz="1050" dirty="0"/>
          </a:p>
        </p:txBody>
      </p:sp>
      <p:sp>
        <p:nvSpPr>
          <p:cNvPr id="39" name="Text 37"/>
          <p:cNvSpPr/>
          <p:nvPr/>
        </p:nvSpPr>
        <p:spPr>
          <a:xfrm>
            <a:off x="3419856" y="4059936"/>
            <a:ext cx="256032" cy="292608"/>
          </a:xfrm>
          <a:prstGeom prst="rect">
            <a:avLst/>
          </a:prstGeom>
          <a:noFill/>
          <a:ln/>
        </p:spPr>
        <p:txBody>
          <a:bodyPr wrap="square" lIns="0" tIns="0" rIns="0" bIns="0" rtlCol="0" anchor="ctr"/>
          <a:lstStyle/>
          <a:p>
            <a:pPr marL="0" indent="0">
              <a:buNone/>
            </a:pPr>
            <a:r>
              <a:rPr lang="en-US" sz="1100" b="1" dirty="0">
                <a:solidFill>
                  <a:srgbClr val="C9A84C"/>
                </a:solidFill>
                <a:latin typeface="Calibri" pitchFamily="34" charset="0"/>
                <a:ea typeface="Calibri" pitchFamily="34" charset="-122"/>
                <a:cs typeface="Calibri" pitchFamily="34" charset="-120"/>
              </a:rPr>
              <a:t>✓</a:t>
            </a:r>
            <a:endParaRPr lang="en-US" sz="1100" dirty="0"/>
          </a:p>
        </p:txBody>
      </p:sp>
      <p:sp>
        <p:nvSpPr>
          <p:cNvPr id="40" name="Text 38"/>
          <p:cNvSpPr/>
          <p:nvPr/>
        </p:nvSpPr>
        <p:spPr>
          <a:xfrm>
            <a:off x="3675888" y="4059936"/>
            <a:ext cx="2157984" cy="292608"/>
          </a:xfrm>
          <a:prstGeom prst="rect">
            <a:avLst/>
          </a:prstGeom>
          <a:noFill/>
          <a:ln/>
        </p:spPr>
        <p:txBody>
          <a:bodyPr wrap="square" lIns="0" tIns="0" rIns="0" bIns="0" rtlCol="0" anchor="ctr"/>
          <a:lstStyle/>
          <a:p>
            <a:pPr marL="0" indent="0">
              <a:buNone/>
            </a:pPr>
            <a:r>
              <a:rPr lang="en-US" sz="1050" dirty="0">
                <a:solidFill>
                  <a:srgbClr val="FFFFFF"/>
                </a:solidFill>
                <a:latin typeface="Calibri" pitchFamily="34" charset="0"/>
                <a:ea typeface="Calibri" pitchFamily="34" charset="-122"/>
                <a:cs typeface="Calibri" pitchFamily="34" charset="-120"/>
              </a:rPr>
              <a:t>Priority support (48h response)</a:t>
            </a:r>
            <a:endParaRPr lang="en-US" sz="1050" dirty="0"/>
          </a:p>
        </p:txBody>
      </p:sp>
      <p:sp>
        <p:nvSpPr>
          <p:cNvPr id="41" name="Shape 39"/>
          <p:cNvSpPr/>
          <p:nvPr/>
        </p:nvSpPr>
        <p:spPr>
          <a:xfrm>
            <a:off x="3483864" y="4681728"/>
            <a:ext cx="2240280" cy="310896"/>
          </a:xfrm>
          <a:prstGeom prst="roundRect">
            <a:avLst>
              <a:gd name="adj" fmla="val 17647"/>
            </a:avLst>
          </a:prstGeom>
          <a:solidFill>
            <a:srgbClr val="C9A84C"/>
          </a:solidFill>
          <a:ln w="12700">
            <a:solidFill>
              <a:srgbClr val="C9A84C"/>
            </a:solidFill>
            <a:prstDash val="solid"/>
          </a:ln>
        </p:spPr>
        <p:txBody>
          <a:bodyPr/>
          <a:lstStyle/>
          <a:p>
            <a:endParaRPr lang="en-US"/>
          </a:p>
        </p:txBody>
      </p:sp>
      <p:sp>
        <p:nvSpPr>
          <p:cNvPr id="42" name="Text 40"/>
          <p:cNvSpPr/>
          <p:nvPr/>
        </p:nvSpPr>
        <p:spPr>
          <a:xfrm>
            <a:off x="3483864" y="4681728"/>
            <a:ext cx="2240280" cy="310896"/>
          </a:xfrm>
          <a:prstGeom prst="rect">
            <a:avLst/>
          </a:prstGeom>
          <a:noFill/>
          <a:ln/>
        </p:spPr>
        <p:txBody>
          <a:bodyPr wrap="square" lIns="0" tIns="0" rIns="0" bIns="0" rtlCol="0" anchor="ctr"/>
          <a:lstStyle/>
          <a:p>
            <a:pPr marL="0" indent="0" algn="ctr">
              <a:buNone/>
            </a:pPr>
            <a:r>
              <a:rPr lang="en-US" sz="1100" b="1" dirty="0">
                <a:solidFill>
                  <a:srgbClr val="0D1B2A"/>
                </a:solidFill>
                <a:latin typeface="Calibri" pitchFamily="34" charset="0"/>
                <a:ea typeface="Calibri" pitchFamily="34" charset="-122"/>
                <a:cs typeface="Calibri" pitchFamily="34" charset="-120"/>
              </a:rPr>
              <a:t>Schedule a </a:t>
            </a:r>
            <a:r>
              <a:rPr lang="en-US" sz="1100" b="1" dirty="0">
                <a:solidFill>
                  <a:srgbClr val="0D1B2A"/>
                </a:solidFill>
                <a:latin typeface="Calibri" pitchFamily="34" charset="0"/>
                <a:ea typeface="Calibri" pitchFamily="34" charset="-122"/>
                <a:cs typeface="Calibri" pitchFamily="34" charset="-120"/>
                <a:hlinkClick r:id="rId3"/>
              </a:rPr>
              <a:t>Demo</a:t>
            </a:r>
            <a:endParaRPr lang="en-US" sz="1100" dirty="0"/>
          </a:p>
        </p:txBody>
      </p:sp>
      <p:sp>
        <p:nvSpPr>
          <p:cNvPr id="43" name="Shape 41"/>
          <p:cNvSpPr/>
          <p:nvPr/>
        </p:nvSpPr>
        <p:spPr>
          <a:xfrm>
            <a:off x="6163056" y="1417320"/>
            <a:ext cx="2697480" cy="3611880"/>
          </a:xfrm>
          <a:prstGeom prst="rect">
            <a:avLst/>
          </a:prstGeom>
          <a:solidFill>
            <a:srgbClr val="FFFFFF"/>
          </a:solidFill>
          <a:ln w="12700">
            <a:solidFill>
              <a:srgbClr val="0EA5E9"/>
            </a:solidFill>
            <a:prstDash val="solid"/>
          </a:ln>
          <a:effectLst>
            <a:outerShdw blurRad="152400" dist="50800" dir="8100000" algn="bl" rotWithShape="0">
              <a:srgbClr val="000000">
                <a:alpha val="35000"/>
              </a:srgbClr>
            </a:outerShdw>
          </a:effectLst>
        </p:spPr>
        <p:txBody>
          <a:bodyPr/>
          <a:lstStyle/>
          <a:p>
            <a:endParaRPr lang="en-US"/>
          </a:p>
        </p:txBody>
      </p:sp>
      <p:sp>
        <p:nvSpPr>
          <p:cNvPr id="44" name="Shape 42"/>
          <p:cNvSpPr/>
          <p:nvPr/>
        </p:nvSpPr>
        <p:spPr>
          <a:xfrm>
            <a:off x="6163056" y="1417320"/>
            <a:ext cx="2697480" cy="54864"/>
          </a:xfrm>
          <a:prstGeom prst="rect">
            <a:avLst/>
          </a:prstGeom>
          <a:solidFill>
            <a:srgbClr val="0EA5E9"/>
          </a:solidFill>
          <a:ln w="12700">
            <a:solidFill>
              <a:srgbClr val="0EA5E9"/>
            </a:solidFill>
            <a:prstDash val="solid"/>
          </a:ln>
        </p:spPr>
        <p:txBody>
          <a:bodyPr/>
          <a:lstStyle/>
          <a:p>
            <a:endParaRPr lang="en-US"/>
          </a:p>
        </p:txBody>
      </p:sp>
      <p:sp>
        <p:nvSpPr>
          <p:cNvPr id="45" name="Text 43"/>
          <p:cNvSpPr/>
          <p:nvPr/>
        </p:nvSpPr>
        <p:spPr>
          <a:xfrm>
            <a:off x="6163056" y="1572768"/>
            <a:ext cx="2697480" cy="347472"/>
          </a:xfrm>
          <a:prstGeom prst="rect">
            <a:avLst/>
          </a:prstGeom>
          <a:noFill/>
          <a:ln/>
        </p:spPr>
        <p:txBody>
          <a:bodyPr wrap="square" lIns="0" tIns="0" rIns="0" bIns="0" rtlCol="0" anchor="ctr"/>
          <a:lstStyle/>
          <a:p>
            <a:pPr marL="0" indent="0" algn="ctr">
              <a:buNone/>
            </a:pPr>
            <a:r>
              <a:rPr lang="en-US" sz="1700" b="1" kern="0" spc="200" dirty="0">
                <a:solidFill>
                  <a:srgbClr val="0EA5E9"/>
                </a:solidFill>
                <a:latin typeface="Calibri" pitchFamily="34" charset="0"/>
                <a:ea typeface="Calibri" pitchFamily="34" charset="-122"/>
                <a:cs typeface="Calibri" pitchFamily="34" charset="-120"/>
              </a:rPr>
              <a:t>ENTERPRISE</a:t>
            </a:r>
            <a:endParaRPr lang="en-US" sz="1700" dirty="0"/>
          </a:p>
        </p:txBody>
      </p:sp>
      <p:sp>
        <p:nvSpPr>
          <p:cNvPr id="46" name="Shape 44"/>
          <p:cNvSpPr/>
          <p:nvPr/>
        </p:nvSpPr>
        <p:spPr>
          <a:xfrm>
            <a:off x="6757416" y="1938528"/>
            <a:ext cx="1508760" cy="256032"/>
          </a:xfrm>
          <a:prstGeom prst="roundRect">
            <a:avLst>
              <a:gd name="adj" fmla="val 21429"/>
            </a:avLst>
          </a:prstGeom>
          <a:solidFill>
            <a:srgbClr val="0EA5E9"/>
          </a:solidFill>
          <a:ln w="12700">
            <a:solidFill>
              <a:srgbClr val="0EA5E9"/>
            </a:solidFill>
            <a:prstDash val="solid"/>
          </a:ln>
        </p:spPr>
        <p:txBody>
          <a:bodyPr/>
          <a:lstStyle/>
          <a:p>
            <a:endParaRPr lang="en-US"/>
          </a:p>
        </p:txBody>
      </p:sp>
      <p:sp>
        <p:nvSpPr>
          <p:cNvPr id="47" name="Text 45"/>
          <p:cNvSpPr/>
          <p:nvPr/>
        </p:nvSpPr>
        <p:spPr>
          <a:xfrm>
            <a:off x="6757416" y="1938528"/>
            <a:ext cx="1508760"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Fully custom</a:t>
            </a:r>
            <a:endParaRPr lang="en-US" sz="900" dirty="0"/>
          </a:p>
        </p:txBody>
      </p:sp>
      <p:sp>
        <p:nvSpPr>
          <p:cNvPr id="48" name="Text 46"/>
          <p:cNvSpPr/>
          <p:nvPr/>
        </p:nvSpPr>
        <p:spPr>
          <a:xfrm>
            <a:off x="6327648" y="2322576"/>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49" name="Text 47"/>
          <p:cNvSpPr/>
          <p:nvPr/>
        </p:nvSpPr>
        <p:spPr>
          <a:xfrm>
            <a:off x="6583680" y="2322576"/>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Everything in Professional</a:t>
            </a:r>
            <a:endParaRPr lang="en-US" sz="1050" dirty="0"/>
          </a:p>
        </p:txBody>
      </p:sp>
      <p:sp>
        <p:nvSpPr>
          <p:cNvPr id="50" name="Text 48"/>
          <p:cNvSpPr/>
          <p:nvPr/>
        </p:nvSpPr>
        <p:spPr>
          <a:xfrm>
            <a:off x="6327648" y="2670048"/>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51" name="Text 49"/>
          <p:cNvSpPr/>
          <p:nvPr/>
        </p:nvSpPr>
        <p:spPr>
          <a:xfrm>
            <a:off x="6583680" y="2670048"/>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Custom field and basin configuration</a:t>
            </a:r>
            <a:endParaRPr lang="en-US" sz="1050" dirty="0"/>
          </a:p>
        </p:txBody>
      </p:sp>
      <p:sp>
        <p:nvSpPr>
          <p:cNvPr id="52" name="Text 50"/>
          <p:cNvSpPr/>
          <p:nvPr/>
        </p:nvSpPr>
        <p:spPr>
          <a:xfrm>
            <a:off x="6327648" y="3017520"/>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53" name="Text 51"/>
          <p:cNvSpPr/>
          <p:nvPr/>
        </p:nvSpPr>
        <p:spPr>
          <a:xfrm>
            <a:off x="6583680" y="3017520"/>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Competitor benchmarking data feed</a:t>
            </a:r>
            <a:endParaRPr lang="en-US" sz="1050" dirty="0"/>
          </a:p>
        </p:txBody>
      </p:sp>
      <p:sp>
        <p:nvSpPr>
          <p:cNvPr id="54" name="Text 52"/>
          <p:cNvSpPr/>
          <p:nvPr/>
        </p:nvSpPr>
        <p:spPr>
          <a:xfrm>
            <a:off x="6327648" y="3364992"/>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55" name="Text 53"/>
          <p:cNvSpPr/>
          <p:nvPr/>
        </p:nvSpPr>
        <p:spPr>
          <a:xfrm>
            <a:off x="6583680" y="3364992"/>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Scheduled daily / weekly runs</a:t>
            </a:r>
            <a:endParaRPr lang="en-US" sz="1050" dirty="0"/>
          </a:p>
        </p:txBody>
      </p:sp>
      <p:sp>
        <p:nvSpPr>
          <p:cNvPr id="56" name="Text 54"/>
          <p:cNvSpPr/>
          <p:nvPr/>
        </p:nvSpPr>
        <p:spPr>
          <a:xfrm>
            <a:off x="6327648" y="3712464"/>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57" name="Text 55"/>
          <p:cNvSpPr/>
          <p:nvPr/>
        </p:nvSpPr>
        <p:spPr>
          <a:xfrm>
            <a:off x="6583680" y="3712464"/>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Dedicated implementation support</a:t>
            </a:r>
            <a:endParaRPr lang="en-US" sz="1050" dirty="0"/>
          </a:p>
        </p:txBody>
      </p:sp>
      <p:sp>
        <p:nvSpPr>
          <p:cNvPr id="58" name="Text 56"/>
          <p:cNvSpPr/>
          <p:nvPr/>
        </p:nvSpPr>
        <p:spPr>
          <a:xfrm>
            <a:off x="6327648" y="4059936"/>
            <a:ext cx="256032" cy="292608"/>
          </a:xfrm>
          <a:prstGeom prst="rect">
            <a:avLst/>
          </a:prstGeom>
          <a:noFill/>
          <a:ln/>
        </p:spPr>
        <p:txBody>
          <a:bodyPr wrap="square" lIns="0" tIns="0" rIns="0" bIns="0" rtlCol="0" anchor="ctr"/>
          <a:lstStyle/>
          <a:p>
            <a:pPr marL="0" indent="0">
              <a:buNone/>
            </a:pPr>
            <a:r>
              <a:rPr lang="en-US" sz="1100" b="1" dirty="0">
                <a:solidFill>
                  <a:srgbClr val="22C55E"/>
                </a:solidFill>
                <a:latin typeface="Calibri" pitchFamily="34" charset="0"/>
                <a:ea typeface="Calibri" pitchFamily="34" charset="-122"/>
                <a:cs typeface="Calibri" pitchFamily="34" charset="-120"/>
              </a:rPr>
              <a:t>✓</a:t>
            </a:r>
            <a:endParaRPr lang="en-US" sz="1100" dirty="0"/>
          </a:p>
        </p:txBody>
      </p:sp>
      <p:sp>
        <p:nvSpPr>
          <p:cNvPr id="59" name="Text 57"/>
          <p:cNvSpPr/>
          <p:nvPr/>
        </p:nvSpPr>
        <p:spPr>
          <a:xfrm>
            <a:off x="6583680" y="4059936"/>
            <a:ext cx="2157984" cy="292608"/>
          </a:xfrm>
          <a:prstGeom prst="rect">
            <a:avLst/>
          </a:prstGeom>
          <a:noFill/>
          <a:ln/>
        </p:spPr>
        <p:txBody>
          <a:bodyPr wrap="square" lIns="0" tIns="0" rIns="0" bIns="0" rtlCol="0" anchor="ctr"/>
          <a:lstStyle/>
          <a:p>
            <a:pPr marL="0" indent="0">
              <a:buNone/>
            </a:pPr>
            <a:r>
              <a:rPr lang="en-US" sz="1050" dirty="0">
                <a:solidFill>
                  <a:srgbClr val="0D1B2A"/>
                </a:solidFill>
                <a:latin typeface="Calibri" pitchFamily="34" charset="0"/>
                <a:ea typeface="Calibri" pitchFamily="34" charset="-122"/>
                <a:cs typeface="Calibri" pitchFamily="34" charset="-120"/>
              </a:rPr>
              <a:t>SLA-backed response times</a:t>
            </a:r>
            <a:endParaRPr lang="en-US" sz="1050" dirty="0"/>
          </a:p>
        </p:txBody>
      </p:sp>
      <p:sp>
        <p:nvSpPr>
          <p:cNvPr id="60" name="Shape 58">
            <a:hlinkClick r:id="rId3"/>
          </p:cNvPr>
          <p:cNvSpPr/>
          <p:nvPr/>
        </p:nvSpPr>
        <p:spPr>
          <a:xfrm>
            <a:off x="6391656" y="4681728"/>
            <a:ext cx="2240280" cy="310896"/>
          </a:xfrm>
          <a:prstGeom prst="roundRect">
            <a:avLst>
              <a:gd name="adj" fmla="val 17647"/>
            </a:avLst>
          </a:prstGeom>
          <a:solidFill>
            <a:srgbClr val="0EA5E9"/>
          </a:solidFill>
          <a:ln w="12700">
            <a:solidFill>
              <a:srgbClr val="0EA5E9"/>
            </a:solidFill>
            <a:prstDash val="solid"/>
          </a:ln>
        </p:spPr>
        <p:txBody>
          <a:bodyPr/>
          <a:lstStyle/>
          <a:p>
            <a:endParaRPr lang="en-US"/>
          </a:p>
        </p:txBody>
      </p:sp>
      <p:sp>
        <p:nvSpPr>
          <p:cNvPr id="61" name="Text 59"/>
          <p:cNvSpPr/>
          <p:nvPr/>
        </p:nvSpPr>
        <p:spPr>
          <a:xfrm>
            <a:off x="6391656" y="4681728"/>
            <a:ext cx="2240280" cy="310896"/>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Talk to Our Team</a:t>
            </a:r>
            <a:endParaRPr lang="en-US" sz="1100" dirty="0"/>
          </a:p>
        </p:txBody>
      </p:sp>
      <p:pic>
        <p:nvPicPr>
          <p:cNvPr id="62" name="Picture 61" descr="Centriv Petrologic.png">
            <a:extLst>
              <a:ext uri="{FF2B5EF4-FFF2-40B4-BE49-F238E27FC236}">
                <a16:creationId xmlns:a16="http://schemas.microsoft.com/office/drawing/2014/main" id="{A71EE21F-D9DF-1054-8886-63C62949387E}"/>
              </a:ext>
            </a:extLst>
          </p:cNvPr>
          <p:cNvPicPr>
            <a:picLocks noChangeAspect="1"/>
          </p:cNvPicPr>
          <p:nvPr/>
        </p:nvPicPr>
        <p:blipFill>
          <a:blip r:embed="rId4"/>
          <a:stretch>
            <a:fillRect/>
          </a:stretch>
        </p:blipFill>
        <p:spPr>
          <a:xfrm>
            <a:off x="8422476" y="19772"/>
            <a:ext cx="711013" cy="71101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320040"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5303520" y="-1371600"/>
            <a:ext cx="5943600" cy="5943600"/>
          </a:xfrm>
          <a:prstGeom prst="ellipse">
            <a:avLst/>
          </a:prstGeom>
          <a:solidFill>
            <a:srgbClr val="1B3050">
              <a:alpha val="70000"/>
            </a:srgbClr>
          </a:solidFill>
          <a:ln w="12700">
            <a:solidFill>
              <a:srgbClr val="1B3050">
                <a:alpha val="70000"/>
              </a:srgbClr>
            </a:solidFill>
            <a:prstDash val="solid"/>
          </a:ln>
        </p:spPr>
        <p:txBody>
          <a:bodyPr/>
          <a:lstStyle/>
          <a:p>
            <a:endParaRPr lang="en-US"/>
          </a:p>
        </p:txBody>
      </p:sp>
      <p:sp>
        <p:nvSpPr>
          <p:cNvPr id="4" name="Shape 2"/>
          <p:cNvSpPr/>
          <p:nvPr/>
        </p:nvSpPr>
        <p:spPr>
          <a:xfrm>
            <a:off x="6858000" y="457200"/>
            <a:ext cx="3200400" cy="3200400"/>
          </a:xfrm>
          <a:prstGeom prst="ellipse">
            <a:avLst/>
          </a:prstGeom>
          <a:solidFill>
            <a:srgbClr val="2A3F5F">
              <a:alpha val="55000"/>
            </a:srgbClr>
          </a:solidFill>
          <a:ln w="12700">
            <a:solidFill>
              <a:srgbClr val="2A3F5F">
                <a:alpha val="55000"/>
              </a:srgbClr>
            </a:solidFill>
            <a:prstDash val="solid"/>
          </a:ln>
        </p:spPr>
        <p:txBody>
          <a:bodyPr/>
          <a:lstStyle/>
          <a:p>
            <a:endParaRPr lang="en-US"/>
          </a:p>
        </p:txBody>
      </p:sp>
      <p:sp>
        <p:nvSpPr>
          <p:cNvPr id="5" name="Shape 3"/>
          <p:cNvSpPr/>
          <p:nvPr/>
        </p:nvSpPr>
        <p:spPr>
          <a:xfrm>
            <a:off x="5486400"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 name="Shape 4"/>
          <p:cNvSpPr/>
          <p:nvPr/>
        </p:nvSpPr>
        <p:spPr>
          <a:xfrm>
            <a:off x="5742432"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7" name="Shape 5"/>
          <p:cNvSpPr/>
          <p:nvPr/>
        </p:nvSpPr>
        <p:spPr>
          <a:xfrm>
            <a:off x="5998464"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8" name="Shape 6"/>
          <p:cNvSpPr/>
          <p:nvPr/>
        </p:nvSpPr>
        <p:spPr>
          <a:xfrm>
            <a:off x="6254496"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9" name="Shape 7"/>
          <p:cNvSpPr/>
          <p:nvPr/>
        </p:nvSpPr>
        <p:spPr>
          <a:xfrm>
            <a:off x="6510528"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0" name="Shape 8"/>
          <p:cNvSpPr/>
          <p:nvPr/>
        </p:nvSpPr>
        <p:spPr>
          <a:xfrm>
            <a:off x="6766560"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1" name="Shape 9"/>
          <p:cNvSpPr/>
          <p:nvPr/>
        </p:nvSpPr>
        <p:spPr>
          <a:xfrm>
            <a:off x="7022592"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2" name="Shape 10"/>
          <p:cNvSpPr/>
          <p:nvPr/>
        </p:nvSpPr>
        <p:spPr>
          <a:xfrm>
            <a:off x="7278624"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3" name="Shape 11"/>
          <p:cNvSpPr/>
          <p:nvPr/>
        </p:nvSpPr>
        <p:spPr>
          <a:xfrm>
            <a:off x="7534656" y="27432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4" name="Shape 12"/>
          <p:cNvSpPr/>
          <p:nvPr/>
        </p:nvSpPr>
        <p:spPr>
          <a:xfrm>
            <a:off x="5486400"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5" name="Shape 13"/>
          <p:cNvSpPr/>
          <p:nvPr/>
        </p:nvSpPr>
        <p:spPr>
          <a:xfrm>
            <a:off x="5742432"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6" name="Shape 14"/>
          <p:cNvSpPr/>
          <p:nvPr/>
        </p:nvSpPr>
        <p:spPr>
          <a:xfrm>
            <a:off x="5998464"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7" name="Shape 15"/>
          <p:cNvSpPr/>
          <p:nvPr/>
        </p:nvSpPr>
        <p:spPr>
          <a:xfrm>
            <a:off x="6254496"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8" name="Shape 16"/>
          <p:cNvSpPr/>
          <p:nvPr/>
        </p:nvSpPr>
        <p:spPr>
          <a:xfrm>
            <a:off x="6510528"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9" name="Shape 17"/>
          <p:cNvSpPr/>
          <p:nvPr/>
        </p:nvSpPr>
        <p:spPr>
          <a:xfrm>
            <a:off x="6766560"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0" name="Shape 18"/>
          <p:cNvSpPr/>
          <p:nvPr/>
        </p:nvSpPr>
        <p:spPr>
          <a:xfrm>
            <a:off x="7022592"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1" name="Shape 19"/>
          <p:cNvSpPr/>
          <p:nvPr/>
        </p:nvSpPr>
        <p:spPr>
          <a:xfrm>
            <a:off x="7278624"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2" name="Shape 20"/>
          <p:cNvSpPr/>
          <p:nvPr/>
        </p:nvSpPr>
        <p:spPr>
          <a:xfrm>
            <a:off x="7534656" y="53035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3" name="Shape 21"/>
          <p:cNvSpPr/>
          <p:nvPr/>
        </p:nvSpPr>
        <p:spPr>
          <a:xfrm>
            <a:off x="5486400"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4" name="Shape 22"/>
          <p:cNvSpPr/>
          <p:nvPr/>
        </p:nvSpPr>
        <p:spPr>
          <a:xfrm>
            <a:off x="5742432"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5" name="Shape 23"/>
          <p:cNvSpPr/>
          <p:nvPr/>
        </p:nvSpPr>
        <p:spPr>
          <a:xfrm>
            <a:off x="5998464"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6" name="Shape 24"/>
          <p:cNvSpPr/>
          <p:nvPr/>
        </p:nvSpPr>
        <p:spPr>
          <a:xfrm>
            <a:off x="6254496"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7" name="Shape 25"/>
          <p:cNvSpPr/>
          <p:nvPr/>
        </p:nvSpPr>
        <p:spPr>
          <a:xfrm>
            <a:off x="6510528"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8" name="Shape 26"/>
          <p:cNvSpPr/>
          <p:nvPr/>
        </p:nvSpPr>
        <p:spPr>
          <a:xfrm>
            <a:off x="6766560"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9" name="Shape 27"/>
          <p:cNvSpPr/>
          <p:nvPr/>
        </p:nvSpPr>
        <p:spPr>
          <a:xfrm>
            <a:off x="7022592"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0" name="Shape 28"/>
          <p:cNvSpPr/>
          <p:nvPr/>
        </p:nvSpPr>
        <p:spPr>
          <a:xfrm>
            <a:off x="7278624"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1" name="Shape 29"/>
          <p:cNvSpPr/>
          <p:nvPr/>
        </p:nvSpPr>
        <p:spPr>
          <a:xfrm>
            <a:off x="7534656" y="78638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2" name="Shape 30"/>
          <p:cNvSpPr/>
          <p:nvPr/>
        </p:nvSpPr>
        <p:spPr>
          <a:xfrm>
            <a:off x="5486400"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3" name="Shape 31"/>
          <p:cNvSpPr/>
          <p:nvPr/>
        </p:nvSpPr>
        <p:spPr>
          <a:xfrm>
            <a:off x="5742432"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4" name="Shape 32"/>
          <p:cNvSpPr/>
          <p:nvPr/>
        </p:nvSpPr>
        <p:spPr>
          <a:xfrm>
            <a:off x="5998464"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5" name="Shape 33"/>
          <p:cNvSpPr/>
          <p:nvPr/>
        </p:nvSpPr>
        <p:spPr>
          <a:xfrm>
            <a:off x="6254496"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6" name="Shape 34"/>
          <p:cNvSpPr/>
          <p:nvPr/>
        </p:nvSpPr>
        <p:spPr>
          <a:xfrm>
            <a:off x="6510528"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7" name="Shape 35"/>
          <p:cNvSpPr/>
          <p:nvPr/>
        </p:nvSpPr>
        <p:spPr>
          <a:xfrm>
            <a:off x="6766560"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8" name="Shape 36"/>
          <p:cNvSpPr/>
          <p:nvPr/>
        </p:nvSpPr>
        <p:spPr>
          <a:xfrm>
            <a:off x="7022592"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39" name="Shape 37"/>
          <p:cNvSpPr/>
          <p:nvPr/>
        </p:nvSpPr>
        <p:spPr>
          <a:xfrm>
            <a:off x="7278624"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0" name="Shape 38"/>
          <p:cNvSpPr/>
          <p:nvPr/>
        </p:nvSpPr>
        <p:spPr>
          <a:xfrm>
            <a:off x="7534656" y="104241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1" name="Shape 39"/>
          <p:cNvSpPr/>
          <p:nvPr/>
        </p:nvSpPr>
        <p:spPr>
          <a:xfrm>
            <a:off x="5486400"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2" name="Shape 40"/>
          <p:cNvSpPr/>
          <p:nvPr/>
        </p:nvSpPr>
        <p:spPr>
          <a:xfrm>
            <a:off x="5742432"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3" name="Shape 41"/>
          <p:cNvSpPr/>
          <p:nvPr/>
        </p:nvSpPr>
        <p:spPr>
          <a:xfrm>
            <a:off x="5998464"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4" name="Shape 42"/>
          <p:cNvSpPr/>
          <p:nvPr/>
        </p:nvSpPr>
        <p:spPr>
          <a:xfrm>
            <a:off x="6254496"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5" name="Shape 43"/>
          <p:cNvSpPr/>
          <p:nvPr/>
        </p:nvSpPr>
        <p:spPr>
          <a:xfrm>
            <a:off x="6510528"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6" name="Shape 44"/>
          <p:cNvSpPr/>
          <p:nvPr/>
        </p:nvSpPr>
        <p:spPr>
          <a:xfrm>
            <a:off x="6766560"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7" name="Shape 45"/>
          <p:cNvSpPr/>
          <p:nvPr/>
        </p:nvSpPr>
        <p:spPr>
          <a:xfrm>
            <a:off x="7022592"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8" name="Shape 46"/>
          <p:cNvSpPr/>
          <p:nvPr/>
        </p:nvSpPr>
        <p:spPr>
          <a:xfrm>
            <a:off x="7278624"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9" name="Shape 47"/>
          <p:cNvSpPr/>
          <p:nvPr/>
        </p:nvSpPr>
        <p:spPr>
          <a:xfrm>
            <a:off x="7534656" y="1298448"/>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0" name="Shape 48"/>
          <p:cNvSpPr/>
          <p:nvPr/>
        </p:nvSpPr>
        <p:spPr>
          <a:xfrm>
            <a:off x="5486400"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1" name="Shape 49"/>
          <p:cNvSpPr/>
          <p:nvPr/>
        </p:nvSpPr>
        <p:spPr>
          <a:xfrm>
            <a:off x="5742432"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2" name="Shape 50"/>
          <p:cNvSpPr/>
          <p:nvPr/>
        </p:nvSpPr>
        <p:spPr>
          <a:xfrm>
            <a:off x="5998464"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3" name="Shape 51"/>
          <p:cNvSpPr/>
          <p:nvPr/>
        </p:nvSpPr>
        <p:spPr>
          <a:xfrm>
            <a:off x="6254496"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4" name="Shape 52"/>
          <p:cNvSpPr/>
          <p:nvPr/>
        </p:nvSpPr>
        <p:spPr>
          <a:xfrm>
            <a:off x="6510528"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5" name="Shape 53"/>
          <p:cNvSpPr/>
          <p:nvPr/>
        </p:nvSpPr>
        <p:spPr>
          <a:xfrm>
            <a:off x="6766560"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6" name="Shape 54"/>
          <p:cNvSpPr/>
          <p:nvPr/>
        </p:nvSpPr>
        <p:spPr>
          <a:xfrm>
            <a:off x="7022592"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7" name="Shape 55"/>
          <p:cNvSpPr/>
          <p:nvPr/>
        </p:nvSpPr>
        <p:spPr>
          <a:xfrm>
            <a:off x="7278624"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8" name="Shape 56"/>
          <p:cNvSpPr/>
          <p:nvPr/>
        </p:nvSpPr>
        <p:spPr>
          <a:xfrm>
            <a:off x="7534656" y="155448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9" name="Shape 57"/>
          <p:cNvSpPr/>
          <p:nvPr/>
        </p:nvSpPr>
        <p:spPr>
          <a:xfrm>
            <a:off x="5486400"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0" name="Shape 58"/>
          <p:cNvSpPr/>
          <p:nvPr/>
        </p:nvSpPr>
        <p:spPr>
          <a:xfrm>
            <a:off x="5742432"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1" name="Shape 59"/>
          <p:cNvSpPr/>
          <p:nvPr/>
        </p:nvSpPr>
        <p:spPr>
          <a:xfrm>
            <a:off x="5998464"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2" name="Shape 60"/>
          <p:cNvSpPr/>
          <p:nvPr/>
        </p:nvSpPr>
        <p:spPr>
          <a:xfrm>
            <a:off x="6254496"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3" name="Shape 61"/>
          <p:cNvSpPr/>
          <p:nvPr/>
        </p:nvSpPr>
        <p:spPr>
          <a:xfrm>
            <a:off x="6510528"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4" name="Shape 62"/>
          <p:cNvSpPr/>
          <p:nvPr/>
        </p:nvSpPr>
        <p:spPr>
          <a:xfrm>
            <a:off x="6766560"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5" name="Shape 63"/>
          <p:cNvSpPr/>
          <p:nvPr/>
        </p:nvSpPr>
        <p:spPr>
          <a:xfrm>
            <a:off x="7022592"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6" name="Shape 64"/>
          <p:cNvSpPr/>
          <p:nvPr/>
        </p:nvSpPr>
        <p:spPr>
          <a:xfrm>
            <a:off x="7278624"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7" name="Shape 65"/>
          <p:cNvSpPr/>
          <p:nvPr/>
        </p:nvSpPr>
        <p:spPr>
          <a:xfrm>
            <a:off x="7534656" y="181051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8" name="Text 66"/>
          <p:cNvSpPr/>
          <p:nvPr/>
        </p:nvSpPr>
        <p:spPr>
          <a:xfrm>
            <a:off x="502920" y="960120"/>
            <a:ext cx="5486400" cy="1737360"/>
          </a:xfrm>
          <a:prstGeom prst="rect">
            <a:avLst/>
          </a:prstGeom>
          <a:noFill/>
          <a:ln/>
        </p:spPr>
        <p:txBody>
          <a:bodyPr wrap="square" lIns="0" tIns="0" rIns="0" bIns="0" rtlCol="0" anchor="ctr"/>
          <a:lstStyle/>
          <a:p>
            <a:pPr marL="0" indent="0">
              <a:lnSpc>
                <a:spcPct val="108000"/>
              </a:lnSpc>
              <a:buNone/>
            </a:pPr>
            <a:r>
              <a:rPr lang="en-US" sz="4400" b="1" dirty="0">
                <a:solidFill>
                  <a:srgbClr val="FFFFFF"/>
                </a:solidFill>
                <a:latin typeface="Calibri" pitchFamily="34" charset="0"/>
                <a:ea typeface="Calibri" pitchFamily="34" charset="-122"/>
                <a:cs typeface="Calibri" pitchFamily="34" charset="-120"/>
              </a:rPr>
              <a:t>READY TO STOP</a:t>
            </a:r>
            <a:endParaRPr lang="en-US" sz="4400" dirty="0"/>
          </a:p>
          <a:p>
            <a:pPr marL="0" indent="0">
              <a:lnSpc>
                <a:spcPct val="108000"/>
              </a:lnSpc>
              <a:buNone/>
            </a:pPr>
            <a:r>
              <a:rPr lang="en-US" sz="4400" b="1" dirty="0">
                <a:solidFill>
                  <a:srgbClr val="FFFFFF"/>
                </a:solidFill>
                <a:latin typeface="Calibri" pitchFamily="34" charset="0"/>
                <a:ea typeface="Calibri" pitchFamily="34" charset="-122"/>
                <a:cs typeface="Calibri" pitchFamily="34" charset="-120"/>
              </a:rPr>
              <a:t>DOING IT MANUALLY?</a:t>
            </a:r>
            <a:endParaRPr lang="en-US" sz="4400" dirty="0"/>
          </a:p>
        </p:txBody>
      </p:sp>
      <p:sp>
        <p:nvSpPr>
          <p:cNvPr id="69" name="Shape 67"/>
          <p:cNvSpPr/>
          <p:nvPr/>
        </p:nvSpPr>
        <p:spPr>
          <a:xfrm>
            <a:off x="502920" y="2670048"/>
            <a:ext cx="5303520" cy="45720"/>
          </a:xfrm>
          <a:prstGeom prst="rect">
            <a:avLst/>
          </a:prstGeom>
          <a:solidFill>
            <a:srgbClr val="C9A84C"/>
          </a:solidFill>
          <a:ln w="12700">
            <a:solidFill>
              <a:srgbClr val="C9A84C"/>
            </a:solidFill>
            <a:prstDash val="solid"/>
          </a:ln>
        </p:spPr>
        <p:txBody>
          <a:bodyPr/>
          <a:lstStyle/>
          <a:p>
            <a:endParaRPr lang="en-US"/>
          </a:p>
        </p:txBody>
      </p:sp>
      <p:sp>
        <p:nvSpPr>
          <p:cNvPr id="70" name="Text 68"/>
          <p:cNvSpPr/>
          <p:nvPr/>
        </p:nvSpPr>
        <p:spPr>
          <a:xfrm>
            <a:off x="502920" y="2816352"/>
            <a:ext cx="5394960" cy="804672"/>
          </a:xfrm>
          <a:prstGeom prst="rect">
            <a:avLst/>
          </a:prstGeom>
          <a:noFill/>
          <a:ln/>
        </p:spPr>
        <p:txBody>
          <a:bodyPr wrap="square" lIns="0" tIns="0" rIns="0" bIns="0" rtlCol="0" anchor="ctr"/>
          <a:lstStyle/>
          <a:p>
            <a:pPr marL="0" indent="0">
              <a:lnSpc>
                <a:spcPct val="145000"/>
              </a:lnSpc>
              <a:buNone/>
            </a:pPr>
            <a:r>
              <a:rPr lang="en-US" sz="1400" dirty="0">
                <a:solidFill>
                  <a:srgbClr val="E8EDF2"/>
                </a:solidFill>
                <a:latin typeface="Calibri" pitchFamily="34" charset="0"/>
                <a:ea typeface="Calibri" pitchFamily="34" charset="-122"/>
                <a:cs typeface="Calibri" pitchFamily="34" charset="-120"/>
              </a:rPr>
              <a:t>Run a 300-well portfolio analysis in the time it takes to get a coffee.</a:t>
            </a:r>
            <a:endParaRPr lang="en-US" sz="1400" dirty="0"/>
          </a:p>
          <a:p>
            <a:pPr marL="0" indent="0">
              <a:lnSpc>
                <a:spcPct val="145000"/>
              </a:lnSpc>
              <a:buNone/>
            </a:pPr>
            <a:r>
              <a:rPr lang="en-US" sz="1400" dirty="0">
                <a:solidFill>
                  <a:srgbClr val="E8EDF2"/>
                </a:solidFill>
                <a:latin typeface="Calibri" pitchFamily="34" charset="0"/>
                <a:ea typeface="Calibri" pitchFamily="34" charset="-122"/>
                <a:cs typeface="Calibri" pitchFamily="34" charset="-120"/>
              </a:rPr>
              <a:t>Your investment committee deserves better than hand-built pivot tables.</a:t>
            </a:r>
            <a:endParaRPr lang="en-US" sz="1400" dirty="0"/>
          </a:p>
        </p:txBody>
      </p:sp>
      <p:sp>
        <p:nvSpPr>
          <p:cNvPr id="71" name="Shape 69"/>
          <p:cNvSpPr/>
          <p:nvPr/>
        </p:nvSpPr>
        <p:spPr>
          <a:xfrm>
            <a:off x="502920" y="3840480"/>
            <a:ext cx="2377440" cy="475488"/>
          </a:xfrm>
          <a:prstGeom prst="roundRect">
            <a:avLst>
              <a:gd name="adj" fmla="val 13462"/>
            </a:avLst>
          </a:prstGeom>
          <a:solidFill>
            <a:srgbClr val="C9A84C"/>
          </a:solidFill>
          <a:ln w="12700">
            <a:solidFill>
              <a:srgbClr val="C9A84C"/>
            </a:solidFill>
            <a:prstDash val="solid"/>
          </a:ln>
        </p:spPr>
        <p:txBody>
          <a:bodyPr/>
          <a:lstStyle/>
          <a:p>
            <a:endParaRPr lang="en-US"/>
          </a:p>
        </p:txBody>
      </p:sp>
      <p:sp>
        <p:nvSpPr>
          <p:cNvPr id="72" name="Text 70"/>
          <p:cNvSpPr/>
          <p:nvPr/>
        </p:nvSpPr>
        <p:spPr>
          <a:xfrm>
            <a:off x="502920" y="3840480"/>
            <a:ext cx="2377440" cy="475488"/>
          </a:xfrm>
          <a:prstGeom prst="rect">
            <a:avLst/>
          </a:prstGeom>
          <a:noFill/>
          <a:ln/>
        </p:spPr>
        <p:txBody>
          <a:bodyPr wrap="square" lIns="0" tIns="0" rIns="0" bIns="0" rtlCol="0" anchor="ctr"/>
          <a:lstStyle/>
          <a:p>
            <a:pPr marL="0" indent="0" algn="ctr">
              <a:buNone/>
            </a:pPr>
            <a:r>
              <a:rPr lang="en-US" sz="1350" b="1" dirty="0">
                <a:solidFill>
                  <a:srgbClr val="0D1B2A"/>
                </a:solidFill>
                <a:latin typeface="Calibri" pitchFamily="34" charset="0"/>
                <a:ea typeface="Calibri" pitchFamily="34" charset="-122"/>
                <a:cs typeface="Calibri" pitchFamily="34" charset="-120"/>
                <a:hlinkClick r:id="rId3"/>
              </a:rPr>
              <a:t>Schedule</a:t>
            </a:r>
            <a:r>
              <a:rPr lang="en-US" sz="1350" b="1" dirty="0">
                <a:solidFill>
                  <a:srgbClr val="0D1B2A"/>
                </a:solidFill>
                <a:latin typeface="Calibri" pitchFamily="34" charset="0"/>
                <a:ea typeface="Calibri" pitchFamily="34" charset="-122"/>
                <a:cs typeface="Calibri" pitchFamily="34" charset="-120"/>
              </a:rPr>
              <a:t> a Demo</a:t>
            </a:r>
            <a:endParaRPr lang="en-US" sz="1350" dirty="0"/>
          </a:p>
        </p:txBody>
      </p:sp>
      <p:sp>
        <p:nvSpPr>
          <p:cNvPr id="73" name="Shape 71"/>
          <p:cNvSpPr/>
          <p:nvPr/>
        </p:nvSpPr>
        <p:spPr>
          <a:xfrm>
            <a:off x="3063240" y="3840480"/>
            <a:ext cx="2377440" cy="475488"/>
          </a:xfrm>
          <a:prstGeom prst="roundRect">
            <a:avLst>
              <a:gd name="adj" fmla="val 13462"/>
            </a:avLst>
          </a:prstGeom>
          <a:solidFill>
            <a:srgbClr val="000000">
              <a:alpha val="0"/>
            </a:srgbClr>
          </a:solidFill>
          <a:ln w="12700">
            <a:solidFill>
              <a:srgbClr val="C9A84C"/>
            </a:solidFill>
            <a:prstDash val="solid"/>
          </a:ln>
        </p:spPr>
        <p:txBody>
          <a:bodyPr/>
          <a:lstStyle/>
          <a:p>
            <a:endParaRPr lang="en-US"/>
          </a:p>
        </p:txBody>
      </p:sp>
      <p:sp>
        <p:nvSpPr>
          <p:cNvPr id="74" name="Text 72"/>
          <p:cNvSpPr/>
          <p:nvPr/>
        </p:nvSpPr>
        <p:spPr>
          <a:xfrm>
            <a:off x="3063240" y="3840480"/>
            <a:ext cx="2377440" cy="475488"/>
          </a:xfrm>
          <a:prstGeom prst="rect">
            <a:avLst/>
          </a:prstGeom>
          <a:noFill/>
          <a:ln/>
        </p:spPr>
        <p:txBody>
          <a:bodyPr wrap="square" lIns="0" tIns="0" rIns="0" bIns="0" rtlCol="0" anchor="ctr"/>
          <a:lstStyle/>
          <a:p>
            <a:pPr marL="0" indent="0" algn="ctr">
              <a:buNone/>
            </a:pPr>
            <a:r>
              <a:rPr lang="en-US" sz="1350" b="1" dirty="0">
                <a:solidFill>
                  <a:srgbClr val="C9A84C"/>
                </a:solidFill>
                <a:latin typeface="Calibri" pitchFamily="34" charset="0"/>
                <a:ea typeface="Calibri" pitchFamily="34" charset="-122"/>
                <a:cs typeface="Calibri" pitchFamily="34" charset="-120"/>
              </a:rPr>
              <a:t>Download the Package</a:t>
            </a:r>
            <a:endParaRPr lang="en-US" sz="1350" dirty="0"/>
          </a:p>
        </p:txBody>
      </p:sp>
      <p:sp>
        <p:nvSpPr>
          <p:cNvPr id="75" name="Text 73"/>
          <p:cNvSpPr/>
          <p:nvPr/>
        </p:nvSpPr>
        <p:spPr>
          <a:xfrm>
            <a:off x="502920" y="4553712"/>
            <a:ext cx="5394960" cy="219456"/>
          </a:xfrm>
          <a:prstGeom prst="rect">
            <a:avLst/>
          </a:prstGeom>
          <a:noFill/>
          <a:ln/>
        </p:spPr>
        <p:txBody>
          <a:bodyPr wrap="square" lIns="0" tIns="0" rIns="0" bIns="0" rtlCol="0" anchor="ctr"/>
          <a:lstStyle/>
          <a:p>
            <a:pPr marL="0" indent="0">
              <a:buNone/>
            </a:pPr>
            <a:r>
              <a:rPr lang="en-US" sz="1050" dirty="0">
                <a:solidFill>
                  <a:srgbClr val="94A3B8"/>
                </a:solidFill>
                <a:latin typeface="Calibri" pitchFamily="34" charset="0"/>
                <a:ea typeface="Calibri" pitchFamily="34" charset="-122"/>
                <a:cs typeface="Calibri" pitchFamily="34" charset="-120"/>
              </a:rPr>
              <a:t>contact@centrivpetrologic.com  ·  www.centrivpetrologic.com  ·  +1 (281) 643-8509</a:t>
            </a:r>
            <a:endParaRPr lang="en-US" sz="1050" dirty="0"/>
          </a:p>
        </p:txBody>
      </p:sp>
      <p:sp>
        <p:nvSpPr>
          <p:cNvPr id="76" name="Text 74"/>
          <p:cNvSpPr/>
          <p:nvPr/>
        </p:nvSpPr>
        <p:spPr>
          <a:xfrm>
            <a:off x="5486400" y="4828032"/>
            <a:ext cx="3383280" cy="182880"/>
          </a:xfrm>
          <a:prstGeom prst="rect">
            <a:avLst/>
          </a:prstGeom>
          <a:noFill/>
          <a:ln/>
        </p:spPr>
        <p:txBody>
          <a:bodyPr wrap="square" lIns="0" tIns="0" rIns="0" bIns="0" rtlCol="0" anchor="ctr"/>
          <a:lstStyle/>
          <a:p>
            <a:pPr marL="0" indent="0" algn="r">
              <a:buNone/>
            </a:pPr>
            <a:r>
              <a:rPr lang="en-US" sz="800" kern="0" spc="100" dirty="0" err="1">
                <a:solidFill>
                  <a:srgbClr val="94A3B8"/>
                </a:solidFill>
                <a:latin typeface="Calibri" pitchFamily="34" charset="0"/>
                <a:ea typeface="Calibri" pitchFamily="34" charset="-122"/>
                <a:cs typeface="Calibri" pitchFamily="34" charset="-120"/>
              </a:rPr>
              <a:t>Centriv</a:t>
            </a:r>
            <a:r>
              <a:rPr lang="en-US" sz="800" kern="0" spc="100" dirty="0">
                <a:solidFill>
                  <a:srgbClr val="94A3B8"/>
                </a:solidFill>
                <a:latin typeface="Calibri" pitchFamily="34" charset="0"/>
                <a:ea typeface="Calibri" pitchFamily="34" charset="-122"/>
                <a:cs typeface="Calibri" pitchFamily="34" charset="-120"/>
              </a:rPr>
              <a:t> Petrologic Petroleum Engineering Consultants</a:t>
            </a:r>
            <a:endParaRPr lang="en-US" sz="800" dirty="0"/>
          </a:p>
        </p:txBody>
      </p:sp>
      <p:pic>
        <p:nvPicPr>
          <p:cNvPr id="77" name="Picture 76" descr="Centriv Petrologic.png">
            <a:extLst>
              <a:ext uri="{FF2B5EF4-FFF2-40B4-BE49-F238E27FC236}">
                <a16:creationId xmlns:a16="http://schemas.microsoft.com/office/drawing/2014/main" id="{5DB457D8-0313-97A1-2049-B6DCAB2F93AB}"/>
              </a:ext>
            </a:extLst>
          </p:cNvPr>
          <p:cNvPicPr>
            <a:picLocks noChangeAspect="1"/>
          </p:cNvPicPr>
          <p:nvPr/>
        </p:nvPicPr>
        <p:blipFill>
          <a:blip r:embed="rId4"/>
          <a:stretch>
            <a:fillRect/>
          </a:stretch>
        </p:blipFill>
        <p:spPr>
          <a:xfrm>
            <a:off x="7269480" y="4000186"/>
            <a:ext cx="768095" cy="76809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4" name="Text 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THE CHALLENGE</a:t>
            </a:r>
            <a:endParaRPr lang="en-US" sz="950" dirty="0"/>
          </a:p>
        </p:txBody>
      </p:sp>
      <p:sp>
        <p:nvSpPr>
          <p:cNvPr id="5" name="Text 3"/>
          <p:cNvSpPr/>
          <p:nvPr/>
        </p:nvSpPr>
        <p:spPr>
          <a:xfrm>
            <a:off x="411480" y="566928"/>
            <a:ext cx="5486400" cy="749808"/>
          </a:xfrm>
          <a:prstGeom prst="rect">
            <a:avLst/>
          </a:prstGeom>
          <a:noFill/>
          <a:ln/>
        </p:spPr>
        <p:txBody>
          <a:bodyPr wrap="square" lIns="0" tIns="0" rIns="0" bIns="0" rtlCol="0" anchor="ctr"/>
          <a:lstStyle/>
          <a:p>
            <a:pPr marL="0" indent="0">
              <a:lnSpc>
                <a:spcPct val="125000"/>
              </a:lnSpc>
              <a:buNone/>
            </a:pPr>
            <a:r>
              <a:rPr lang="en-US" sz="2100" b="1" dirty="0">
                <a:solidFill>
                  <a:srgbClr val="FFFFFF"/>
                </a:solidFill>
                <a:latin typeface="Calibri" pitchFamily="34" charset="0"/>
                <a:ea typeface="Calibri" pitchFamily="34" charset="-122"/>
                <a:cs typeface="Calibri" pitchFamily="34" charset="-120"/>
              </a:rPr>
              <a:t>Your analysts spend 80% of their time collecting data.  Only 20% actually analysing it.</a:t>
            </a:r>
            <a:endParaRPr lang="en-US" sz="2100" dirty="0"/>
          </a:p>
        </p:txBody>
      </p:sp>
      <p:sp>
        <p:nvSpPr>
          <p:cNvPr id="6" name="Shape 4"/>
          <p:cNvSpPr/>
          <p:nvPr/>
        </p:nvSpPr>
        <p:spPr>
          <a:xfrm>
            <a:off x="320040" y="1783080"/>
            <a:ext cx="5120640" cy="658368"/>
          </a:xfrm>
          <a:prstGeom prst="rect">
            <a:avLst/>
          </a:prstGeom>
          <a:solidFill>
            <a:srgbClr val="132338"/>
          </a:solidFill>
          <a:ln w="12700">
            <a:solidFill>
              <a:srgbClr val="2A3F5F"/>
            </a:solidFill>
            <a:prstDash val="solid"/>
          </a:ln>
        </p:spPr>
        <p:txBody>
          <a:bodyPr/>
          <a:lstStyle/>
          <a:p>
            <a:endParaRPr lang="en-US"/>
          </a:p>
        </p:txBody>
      </p:sp>
      <p:sp>
        <p:nvSpPr>
          <p:cNvPr id="7" name="Text 5"/>
          <p:cNvSpPr/>
          <p:nvPr/>
        </p:nvSpPr>
        <p:spPr>
          <a:xfrm>
            <a:off x="411480" y="1856232"/>
            <a:ext cx="457200" cy="457200"/>
          </a:xfrm>
          <a:prstGeom prst="rect">
            <a:avLst/>
          </a:prstGeom>
          <a:noFill/>
          <a:ln/>
        </p:spPr>
        <p:txBody>
          <a:bodyPr wrap="square" lIns="0" tIns="0" rIns="0" bIns="0" rtlCol="0" anchor="ctr"/>
          <a:lstStyle/>
          <a:p>
            <a:pPr marL="0" indent="0">
              <a:buNone/>
            </a:pPr>
            <a:r>
              <a:rPr lang="en-US" sz="2000" dirty="0">
                <a:solidFill>
                  <a:srgbClr val="000000"/>
                </a:solidFill>
              </a:rPr>
              <a:t>🕐</a:t>
            </a:r>
            <a:endParaRPr lang="en-US" sz="2000" dirty="0"/>
          </a:p>
        </p:txBody>
      </p:sp>
      <p:sp>
        <p:nvSpPr>
          <p:cNvPr id="8" name="Text 6"/>
          <p:cNvSpPr/>
          <p:nvPr/>
        </p:nvSpPr>
        <p:spPr>
          <a:xfrm>
            <a:off x="896112" y="1837944"/>
            <a:ext cx="1371600"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4–6 Hours</a:t>
            </a:r>
            <a:endParaRPr lang="en-US" sz="1250" dirty="0"/>
          </a:p>
        </p:txBody>
      </p:sp>
      <p:sp>
        <p:nvSpPr>
          <p:cNvPr id="9" name="Text 7"/>
          <p:cNvSpPr/>
          <p:nvPr/>
        </p:nvSpPr>
        <p:spPr>
          <a:xfrm>
            <a:off x="896112" y="2093976"/>
            <a:ext cx="4434840"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Building a single-asset LOS model from scratch in Excel</a:t>
            </a:r>
            <a:endParaRPr lang="en-US" sz="1050" dirty="0"/>
          </a:p>
        </p:txBody>
      </p:sp>
      <p:sp>
        <p:nvSpPr>
          <p:cNvPr id="10" name="Shape 8"/>
          <p:cNvSpPr/>
          <p:nvPr/>
        </p:nvSpPr>
        <p:spPr>
          <a:xfrm>
            <a:off x="320040" y="2532888"/>
            <a:ext cx="5120640" cy="658368"/>
          </a:xfrm>
          <a:prstGeom prst="rect">
            <a:avLst/>
          </a:prstGeom>
          <a:solidFill>
            <a:srgbClr val="132338"/>
          </a:solidFill>
          <a:ln w="12700">
            <a:solidFill>
              <a:srgbClr val="2A3F5F"/>
            </a:solidFill>
            <a:prstDash val="solid"/>
          </a:ln>
        </p:spPr>
        <p:txBody>
          <a:bodyPr/>
          <a:lstStyle/>
          <a:p>
            <a:endParaRPr lang="en-US"/>
          </a:p>
        </p:txBody>
      </p:sp>
      <p:sp>
        <p:nvSpPr>
          <p:cNvPr id="11" name="Text 9"/>
          <p:cNvSpPr/>
          <p:nvPr/>
        </p:nvSpPr>
        <p:spPr>
          <a:xfrm>
            <a:off x="411480" y="2606040"/>
            <a:ext cx="457200" cy="457200"/>
          </a:xfrm>
          <a:prstGeom prst="rect">
            <a:avLst/>
          </a:prstGeom>
          <a:noFill/>
          <a:ln/>
        </p:spPr>
        <p:txBody>
          <a:bodyPr wrap="square" lIns="0" tIns="0" rIns="0" bIns="0" rtlCol="0" anchor="ctr"/>
          <a:lstStyle/>
          <a:p>
            <a:pPr marL="0" indent="0">
              <a:buNone/>
            </a:pPr>
            <a:r>
              <a:rPr lang="en-US" sz="2000" dirty="0">
                <a:solidFill>
                  <a:srgbClr val="000000"/>
                </a:solidFill>
              </a:rPr>
              <a:t>📋</a:t>
            </a:r>
            <a:endParaRPr lang="en-US" sz="2000" dirty="0"/>
          </a:p>
        </p:txBody>
      </p:sp>
      <p:sp>
        <p:nvSpPr>
          <p:cNvPr id="12" name="Text 10"/>
          <p:cNvSpPr/>
          <p:nvPr/>
        </p:nvSpPr>
        <p:spPr>
          <a:xfrm>
            <a:off x="896112" y="2587752"/>
            <a:ext cx="1371600"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Manual Errors</a:t>
            </a:r>
            <a:endParaRPr lang="en-US" sz="1250" dirty="0"/>
          </a:p>
        </p:txBody>
      </p:sp>
      <p:sp>
        <p:nvSpPr>
          <p:cNvPr id="13" name="Text 11"/>
          <p:cNvSpPr/>
          <p:nvPr/>
        </p:nvSpPr>
        <p:spPr>
          <a:xfrm>
            <a:off x="896112" y="2843784"/>
            <a:ext cx="4434840"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Copy-paste mistakes in WI/NRI decimals cause revenue leakage</a:t>
            </a:r>
            <a:endParaRPr lang="en-US" sz="1050" dirty="0"/>
          </a:p>
        </p:txBody>
      </p:sp>
      <p:sp>
        <p:nvSpPr>
          <p:cNvPr id="14" name="Shape 12"/>
          <p:cNvSpPr/>
          <p:nvPr/>
        </p:nvSpPr>
        <p:spPr>
          <a:xfrm>
            <a:off x="320040" y="3282696"/>
            <a:ext cx="5120640" cy="658368"/>
          </a:xfrm>
          <a:prstGeom prst="rect">
            <a:avLst/>
          </a:prstGeom>
          <a:solidFill>
            <a:srgbClr val="132338"/>
          </a:solidFill>
          <a:ln w="12700">
            <a:solidFill>
              <a:srgbClr val="2A3F5F"/>
            </a:solidFill>
            <a:prstDash val="solid"/>
          </a:ln>
        </p:spPr>
        <p:txBody>
          <a:bodyPr/>
          <a:lstStyle/>
          <a:p>
            <a:endParaRPr lang="en-US"/>
          </a:p>
        </p:txBody>
      </p:sp>
      <p:sp>
        <p:nvSpPr>
          <p:cNvPr id="15" name="Text 13"/>
          <p:cNvSpPr/>
          <p:nvPr/>
        </p:nvSpPr>
        <p:spPr>
          <a:xfrm>
            <a:off x="411480" y="3355848"/>
            <a:ext cx="457200" cy="457200"/>
          </a:xfrm>
          <a:prstGeom prst="rect">
            <a:avLst/>
          </a:prstGeom>
          <a:noFill/>
          <a:ln/>
        </p:spPr>
        <p:txBody>
          <a:bodyPr wrap="square" lIns="0" tIns="0" rIns="0" bIns="0" rtlCol="0" anchor="ctr"/>
          <a:lstStyle/>
          <a:p>
            <a:pPr marL="0" indent="0">
              <a:buNone/>
            </a:pPr>
            <a:r>
              <a:rPr lang="en-US" sz="2000" dirty="0">
                <a:solidFill>
                  <a:srgbClr val="000000"/>
                </a:solidFill>
              </a:rPr>
              <a:t>🔁</a:t>
            </a:r>
            <a:endParaRPr lang="en-US" sz="2000" dirty="0"/>
          </a:p>
        </p:txBody>
      </p:sp>
      <p:sp>
        <p:nvSpPr>
          <p:cNvPr id="16" name="Text 14"/>
          <p:cNvSpPr/>
          <p:nvPr/>
        </p:nvSpPr>
        <p:spPr>
          <a:xfrm>
            <a:off x="896112" y="3337560"/>
            <a:ext cx="1731474"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Rework Every Month</a:t>
            </a:r>
            <a:endParaRPr lang="en-US" sz="1250" dirty="0"/>
          </a:p>
        </p:txBody>
      </p:sp>
      <p:sp>
        <p:nvSpPr>
          <p:cNvPr id="17" name="Text 15"/>
          <p:cNvSpPr/>
          <p:nvPr/>
        </p:nvSpPr>
        <p:spPr>
          <a:xfrm>
            <a:off x="896112" y="3593592"/>
            <a:ext cx="4434840"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No automated refresh — every period starts from zero</a:t>
            </a:r>
            <a:endParaRPr lang="en-US" sz="1050" dirty="0"/>
          </a:p>
        </p:txBody>
      </p:sp>
      <p:sp>
        <p:nvSpPr>
          <p:cNvPr id="18" name="Shape 16"/>
          <p:cNvSpPr/>
          <p:nvPr/>
        </p:nvSpPr>
        <p:spPr>
          <a:xfrm>
            <a:off x="320040" y="4032504"/>
            <a:ext cx="5120640" cy="658368"/>
          </a:xfrm>
          <a:prstGeom prst="rect">
            <a:avLst/>
          </a:prstGeom>
          <a:solidFill>
            <a:srgbClr val="132338"/>
          </a:solidFill>
          <a:ln w="12700">
            <a:solidFill>
              <a:srgbClr val="2A3F5F"/>
            </a:solidFill>
            <a:prstDash val="solid"/>
          </a:ln>
        </p:spPr>
        <p:txBody>
          <a:bodyPr/>
          <a:lstStyle/>
          <a:p>
            <a:endParaRPr lang="en-US"/>
          </a:p>
        </p:txBody>
      </p:sp>
      <p:sp>
        <p:nvSpPr>
          <p:cNvPr id="19" name="Text 17"/>
          <p:cNvSpPr/>
          <p:nvPr/>
        </p:nvSpPr>
        <p:spPr>
          <a:xfrm>
            <a:off x="411480" y="4105656"/>
            <a:ext cx="457200" cy="457200"/>
          </a:xfrm>
          <a:prstGeom prst="rect">
            <a:avLst/>
          </a:prstGeom>
          <a:noFill/>
          <a:ln/>
        </p:spPr>
        <p:txBody>
          <a:bodyPr wrap="square" lIns="0" tIns="0" rIns="0" bIns="0" rtlCol="0" anchor="ctr"/>
          <a:lstStyle/>
          <a:p>
            <a:pPr marL="0" indent="0">
              <a:buNone/>
            </a:pPr>
            <a:r>
              <a:rPr lang="en-US" sz="2000" dirty="0">
                <a:solidFill>
                  <a:srgbClr val="000000"/>
                </a:solidFill>
              </a:rPr>
              <a:t>📊</a:t>
            </a:r>
            <a:endParaRPr lang="en-US" sz="2000" dirty="0"/>
          </a:p>
        </p:txBody>
      </p:sp>
      <p:sp>
        <p:nvSpPr>
          <p:cNvPr id="20" name="Text 18"/>
          <p:cNvSpPr/>
          <p:nvPr/>
        </p:nvSpPr>
        <p:spPr>
          <a:xfrm>
            <a:off x="896112" y="4087368"/>
            <a:ext cx="1371600" cy="256032"/>
          </a:xfrm>
          <a:prstGeom prst="rect">
            <a:avLst/>
          </a:prstGeom>
          <a:noFill/>
          <a:ln/>
        </p:spPr>
        <p:txBody>
          <a:bodyPr wrap="square" lIns="0" tIns="0" rIns="0" bIns="0" rtlCol="0" anchor="ctr"/>
          <a:lstStyle/>
          <a:p>
            <a:pPr marL="0" indent="0">
              <a:buNone/>
            </a:pPr>
            <a:r>
              <a:rPr lang="en-US" sz="1250" b="1" dirty="0">
                <a:solidFill>
                  <a:srgbClr val="C9A84C"/>
                </a:solidFill>
                <a:latin typeface="Calibri" pitchFamily="34" charset="0"/>
                <a:ea typeface="Calibri" pitchFamily="34" charset="-122"/>
                <a:cs typeface="Calibri" pitchFamily="34" charset="-120"/>
              </a:rPr>
              <a:t>No Benchmarking</a:t>
            </a:r>
            <a:endParaRPr lang="en-US" sz="1250" dirty="0"/>
          </a:p>
        </p:txBody>
      </p:sp>
      <p:sp>
        <p:nvSpPr>
          <p:cNvPr id="21" name="Text 19"/>
          <p:cNvSpPr/>
          <p:nvPr/>
        </p:nvSpPr>
        <p:spPr>
          <a:xfrm>
            <a:off x="896112" y="4343400"/>
            <a:ext cx="4434840"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No systematic way to compare lifting costs across assets</a:t>
            </a:r>
            <a:endParaRPr lang="en-US" sz="1050" dirty="0"/>
          </a:p>
        </p:txBody>
      </p:sp>
      <p:sp>
        <p:nvSpPr>
          <p:cNvPr id="22" name="Shape 20"/>
          <p:cNvSpPr/>
          <p:nvPr/>
        </p:nvSpPr>
        <p:spPr>
          <a:xfrm>
            <a:off x="5760720" y="1389888"/>
            <a:ext cx="3063240" cy="3547872"/>
          </a:xfrm>
          <a:prstGeom prst="rect">
            <a:avLst/>
          </a:prstGeom>
          <a:solidFill>
            <a:srgbClr val="132338"/>
          </a:solidFill>
          <a:ln w="12700">
            <a:solidFill>
              <a:srgbClr val="C9A84C"/>
            </a:solidFill>
            <a:prstDash val="solid"/>
          </a:ln>
          <a:effectLst>
            <a:outerShdw blurRad="152400" dist="50800" dir="8100000" algn="bl" rotWithShape="0">
              <a:srgbClr val="000000">
                <a:alpha val="35000"/>
              </a:srgbClr>
            </a:outerShdw>
          </a:effectLst>
        </p:spPr>
        <p:txBody>
          <a:bodyPr/>
          <a:lstStyle/>
          <a:p>
            <a:endParaRPr lang="en-US"/>
          </a:p>
        </p:txBody>
      </p:sp>
      <p:sp>
        <p:nvSpPr>
          <p:cNvPr id="23" name="Text 21"/>
          <p:cNvSpPr/>
          <p:nvPr/>
        </p:nvSpPr>
        <p:spPr>
          <a:xfrm>
            <a:off x="5852160" y="1600200"/>
            <a:ext cx="2880360" cy="1371600"/>
          </a:xfrm>
          <a:prstGeom prst="rect">
            <a:avLst/>
          </a:prstGeom>
          <a:noFill/>
          <a:ln/>
        </p:spPr>
        <p:txBody>
          <a:bodyPr wrap="square" lIns="0" tIns="0" rIns="0" bIns="0" rtlCol="0" anchor="ctr"/>
          <a:lstStyle/>
          <a:p>
            <a:pPr marL="0" indent="0" algn="ctr">
              <a:lnSpc>
                <a:spcPct val="95000"/>
              </a:lnSpc>
              <a:buNone/>
            </a:pPr>
            <a:r>
              <a:rPr lang="en-US" sz="5400" b="1" dirty="0">
                <a:solidFill>
                  <a:srgbClr val="C9A84C"/>
                </a:solidFill>
                <a:latin typeface="Calibri" pitchFamily="34" charset="0"/>
                <a:ea typeface="Calibri" pitchFamily="34" charset="-122"/>
                <a:cs typeface="Calibri" pitchFamily="34" charset="-120"/>
              </a:rPr>
              <a:t>3–4</a:t>
            </a:r>
            <a:endParaRPr lang="en-US" sz="5400" dirty="0"/>
          </a:p>
          <a:p>
            <a:pPr marL="0" indent="0" algn="ctr">
              <a:lnSpc>
                <a:spcPct val="95000"/>
              </a:lnSpc>
              <a:buNone/>
            </a:pPr>
            <a:r>
              <a:rPr lang="en-US" sz="5400" b="1" dirty="0">
                <a:solidFill>
                  <a:srgbClr val="C9A84C"/>
                </a:solidFill>
                <a:latin typeface="Calibri" pitchFamily="34" charset="0"/>
                <a:ea typeface="Calibri" pitchFamily="34" charset="-122"/>
                <a:cs typeface="Calibri" pitchFamily="34" charset="-120"/>
              </a:rPr>
              <a:t>Hours</a:t>
            </a:r>
            <a:endParaRPr lang="en-US" sz="5400" dirty="0"/>
          </a:p>
        </p:txBody>
      </p:sp>
      <p:sp>
        <p:nvSpPr>
          <p:cNvPr id="24" name="Text 22"/>
          <p:cNvSpPr/>
          <p:nvPr/>
        </p:nvSpPr>
        <p:spPr>
          <a:xfrm>
            <a:off x="5852160" y="2971800"/>
            <a:ext cx="2880360" cy="594360"/>
          </a:xfrm>
          <a:prstGeom prst="rect">
            <a:avLst/>
          </a:prstGeom>
          <a:noFill/>
          <a:ln/>
        </p:spPr>
        <p:txBody>
          <a:bodyPr wrap="square" lIns="0" tIns="0" rIns="0" bIns="0" rtlCol="0" anchor="ctr"/>
          <a:lstStyle/>
          <a:p>
            <a:pPr marL="0" indent="0" algn="ctr">
              <a:lnSpc>
                <a:spcPct val="130000"/>
              </a:lnSpc>
              <a:buNone/>
            </a:pPr>
            <a:r>
              <a:rPr lang="en-US" sz="1500" dirty="0">
                <a:solidFill>
                  <a:srgbClr val="FFFFFF"/>
                </a:solidFill>
                <a:latin typeface="Calibri" pitchFamily="34" charset="0"/>
                <a:ea typeface="Calibri" pitchFamily="34" charset="-122"/>
                <a:cs typeface="Calibri" pitchFamily="34" charset="-120"/>
              </a:rPr>
              <a:t>lost per analyst</a:t>
            </a:r>
            <a:endParaRPr lang="en-US" sz="1500" dirty="0"/>
          </a:p>
          <a:p>
            <a:pPr marL="0" indent="0" algn="ctr">
              <a:lnSpc>
                <a:spcPct val="130000"/>
              </a:lnSpc>
              <a:buNone/>
            </a:pPr>
            <a:r>
              <a:rPr lang="en-US" sz="1500" dirty="0">
                <a:solidFill>
                  <a:srgbClr val="FFFFFF"/>
                </a:solidFill>
                <a:latin typeface="Calibri" pitchFamily="34" charset="0"/>
                <a:ea typeface="Calibri" pitchFamily="34" charset="-122"/>
                <a:cs typeface="Calibri" pitchFamily="34" charset="-120"/>
              </a:rPr>
              <a:t>per deal</a:t>
            </a:r>
            <a:endParaRPr lang="en-US" sz="1500" dirty="0"/>
          </a:p>
        </p:txBody>
      </p:sp>
      <p:sp>
        <p:nvSpPr>
          <p:cNvPr id="25" name="Shape 23"/>
          <p:cNvSpPr/>
          <p:nvPr/>
        </p:nvSpPr>
        <p:spPr>
          <a:xfrm>
            <a:off x="6080760" y="3611880"/>
            <a:ext cx="2423160" cy="18288"/>
          </a:xfrm>
          <a:prstGeom prst="rect">
            <a:avLst/>
          </a:prstGeom>
          <a:solidFill>
            <a:srgbClr val="C9A84C"/>
          </a:solidFill>
          <a:ln w="12700">
            <a:solidFill>
              <a:srgbClr val="C9A84C"/>
            </a:solidFill>
            <a:prstDash val="solid"/>
          </a:ln>
        </p:spPr>
        <p:txBody>
          <a:bodyPr/>
          <a:lstStyle/>
          <a:p>
            <a:endParaRPr lang="en-US"/>
          </a:p>
        </p:txBody>
      </p:sp>
      <p:sp>
        <p:nvSpPr>
          <p:cNvPr id="26" name="Text 24"/>
          <p:cNvSpPr/>
          <p:nvPr/>
        </p:nvSpPr>
        <p:spPr>
          <a:xfrm>
            <a:off x="5852160" y="3703320"/>
            <a:ext cx="2880360" cy="640080"/>
          </a:xfrm>
          <a:prstGeom prst="rect">
            <a:avLst/>
          </a:prstGeom>
          <a:noFill/>
          <a:ln/>
        </p:spPr>
        <p:txBody>
          <a:bodyPr wrap="square" lIns="0" tIns="0" rIns="0" bIns="0" rtlCol="0" anchor="ctr"/>
          <a:lstStyle/>
          <a:p>
            <a:pPr marL="0" indent="0" algn="ctr">
              <a:lnSpc>
                <a:spcPct val="130000"/>
              </a:lnSpc>
              <a:buNone/>
            </a:pPr>
            <a:r>
              <a:rPr lang="en-US" sz="1100" i="1" dirty="0">
                <a:solidFill>
                  <a:srgbClr val="94A3B8"/>
                </a:solidFill>
                <a:latin typeface="Calibri" pitchFamily="34" charset="0"/>
                <a:ea typeface="Calibri" pitchFamily="34" charset="-122"/>
                <a:cs typeface="Calibri" pitchFamily="34" charset="-120"/>
              </a:rPr>
              <a:t>…doing work a pipeline</a:t>
            </a:r>
            <a:endParaRPr lang="en-US" sz="1100" dirty="0"/>
          </a:p>
          <a:p>
            <a:pPr marL="0" indent="0" algn="ctr">
              <a:lnSpc>
                <a:spcPct val="130000"/>
              </a:lnSpc>
              <a:buNone/>
            </a:pPr>
            <a:r>
              <a:rPr lang="en-US" sz="1100" i="1" dirty="0">
                <a:solidFill>
                  <a:srgbClr val="94A3B8"/>
                </a:solidFill>
                <a:latin typeface="Calibri" pitchFamily="34" charset="0"/>
                <a:ea typeface="Calibri" pitchFamily="34" charset="-122"/>
                <a:cs typeface="Calibri" pitchFamily="34" charset="-120"/>
              </a:rPr>
              <a:t>could do in 5 minutes.</a:t>
            </a:r>
            <a:endParaRPr lang="en-US" sz="1100" dirty="0"/>
          </a:p>
        </p:txBody>
      </p:sp>
      <p:pic>
        <p:nvPicPr>
          <p:cNvPr id="29" name="Picture 28" descr="Centriv Petrologic.png">
            <a:extLst>
              <a:ext uri="{FF2B5EF4-FFF2-40B4-BE49-F238E27FC236}">
                <a16:creationId xmlns:a16="http://schemas.microsoft.com/office/drawing/2014/main" id="{C1E9C7E2-9D22-879E-751B-3C97B0D3DCED}"/>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THE SOLUTION</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One Command. Every Answer.</a:t>
            </a:r>
            <a:endParaRPr lang="en-US" sz="3000" dirty="0"/>
          </a:p>
        </p:txBody>
      </p:sp>
      <p:sp>
        <p:nvSpPr>
          <p:cNvPr id="5" name="Text 3"/>
          <p:cNvSpPr/>
          <p:nvPr/>
        </p:nvSpPr>
        <p:spPr>
          <a:xfrm>
            <a:off x="411480" y="1143000"/>
            <a:ext cx="8321040" cy="274320"/>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From raw database to investment-ready deliverables in under five minutes.</a:t>
            </a:r>
            <a:endParaRPr lang="en-US" sz="1300" dirty="0"/>
          </a:p>
        </p:txBody>
      </p:sp>
      <p:sp>
        <p:nvSpPr>
          <p:cNvPr id="6" name="Shape 4"/>
          <p:cNvSpPr/>
          <p:nvPr/>
        </p:nvSpPr>
        <p:spPr>
          <a:xfrm>
            <a:off x="411480" y="1572768"/>
            <a:ext cx="8321040" cy="658368"/>
          </a:xfrm>
          <a:prstGeom prst="rect">
            <a:avLst/>
          </a:prstGeom>
          <a:solidFill>
            <a:srgbClr val="0D1B2A"/>
          </a:solidFill>
          <a:ln w="12700">
            <a:solidFill>
              <a:srgbClr val="C9A84C"/>
            </a:solidFill>
            <a:prstDash val="solid"/>
          </a:ln>
          <a:effectLst>
            <a:outerShdw blurRad="152400" dist="50800" dir="8100000" algn="bl" rotWithShape="0">
              <a:srgbClr val="000000">
                <a:alpha val="35000"/>
              </a:srgbClr>
            </a:outerShdw>
          </a:effectLst>
        </p:spPr>
        <p:txBody>
          <a:bodyPr/>
          <a:lstStyle/>
          <a:p>
            <a:endParaRPr lang="en-US"/>
          </a:p>
        </p:txBody>
      </p:sp>
      <p:sp>
        <p:nvSpPr>
          <p:cNvPr id="7" name="Text 5"/>
          <p:cNvSpPr/>
          <p:nvPr/>
        </p:nvSpPr>
        <p:spPr>
          <a:xfrm>
            <a:off x="594360" y="1664208"/>
            <a:ext cx="7955280" cy="475488"/>
          </a:xfrm>
          <a:prstGeom prst="rect">
            <a:avLst/>
          </a:prstGeom>
          <a:noFill/>
          <a:ln/>
        </p:spPr>
        <p:txBody>
          <a:bodyPr wrap="square" lIns="0" tIns="0" rIns="0" bIns="0" rtlCol="0" anchor="ctr"/>
          <a:lstStyle/>
          <a:p>
            <a:pPr marL="0" indent="0" algn="l">
              <a:buNone/>
            </a:pPr>
            <a:r>
              <a:rPr lang="en-US" sz="2000" b="1" dirty="0">
                <a:solidFill>
                  <a:srgbClr val="C9A84C"/>
                </a:solidFill>
                <a:latin typeface="Courier New" pitchFamily="34" charset="0"/>
                <a:ea typeface="Courier New" pitchFamily="34" charset="-122"/>
                <a:cs typeface="Courier New" pitchFamily="34" charset="-120"/>
              </a:rPr>
              <a:t>$  python 10_run_pipeline_v2.py</a:t>
            </a:r>
            <a:endParaRPr lang="en-US" sz="2000" dirty="0"/>
          </a:p>
        </p:txBody>
      </p:sp>
      <p:sp>
        <p:nvSpPr>
          <p:cNvPr id="8" name="Shape 6"/>
          <p:cNvSpPr/>
          <p:nvPr/>
        </p:nvSpPr>
        <p:spPr>
          <a:xfrm>
            <a:off x="320040" y="2487168"/>
            <a:ext cx="1481328" cy="1737360"/>
          </a:xfrm>
          <a:prstGeom prst="rect">
            <a:avLst/>
          </a:prstGeom>
          <a:solidFill>
            <a:srgbClr val="FFFFFF"/>
          </a:solidFill>
          <a:ln w="12700">
            <a:solidFill>
              <a:srgbClr val="CBD5E1"/>
            </a:solidFill>
            <a:prstDash val="solid"/>
          </a:ln>
          <a:effectLst>
            <a:outerShdw blurRad="63500" dist="25400" dir="8100000" algn="bl" rotWithShape="0">
              <a:srgbClr val="000000">
                <a:alpha val="25000"/>
              </a:srgbClr>
            </a:outerShdw>
          </a:effectLst>
        </p:spPr>
        <p:txBody>
          <a:bodyPr/>
          <a:lstStyle/>
          <a:p>
            <a:endParaRPr lang="en-US"/>
          </a:p>
        </p:txBody>
      </p:sp>
      <p:sp>
        <p:nvSpPr>
          <p:cNvPr id="9" name="Shape 7"/>
          <p:cNvSpPr/>
          <p:nvPr/>
        </p:nvSpPr>
        <p:spPr>
          <a:xfrm>
            <a:off x="320040" y="2487168"/>
            <a:ext cx="1481328" cy="45720"/>
          </a:xfrm>
          <a:prstGeom prst="rect">
            <a:avLst/>
          </a:prstGeom>
          <a:solidFill>
            <a:srgbClr val="C9A84C"/>
          </a:solidFill>
          <a:ln w="12700">
            <a:solidFill>
              <a:srgbClr val="C9A84C"/>
            </a:solidFill>
            <a:prstDash val="solid"/>
          </a:ln>
        </p:spPr>
        <p:txBody>
          <a:bodyPr/>
          <a:lstStyle/>
          <a:p>
            <a:endParaRPr lang="en-US"/>
          </a:p>
        </p:txBody>
      </p:sp>
      <p:pic>
        <p:nvPicPr>
          <p:cNvPr id="10" name="Image 0" descr="preencoded.png"/>
          <p:cNvPicPr>
            <a:picLocks noChangeAspect="1"/>
          </p:cNvPicPr>
          <p:nvPr/>
        </p:nvPicPr>
        <p:blipFill>
          <a:blip r:embed="rId3"/>
          <a:stretch>
            <a:fillRect/>
          </a:stretch>
        </p:blipFill>
        <p:spPr>
          <a:xfrm>
            <a:off x="841248" y="2633472"/>
            <a:ext cx="420624" cy="420624"/>
          </a:xfrm>
          <a:prstGeom prst="rect">
            <a:avLst/>
          </a:prstGeom>
        </p:spPr>
      </p:pic>
      <p:sp>
        <p:nvSpPr>
          <p:cNvPr id="11" name="Text 8"/>
          <p:cNvSpPr/>
          <p:nvPr/>
        </p:nvSpPr>
        <p:spPr>
          <a:xfrm>
            <a:off x="320040" y="3145536"/>
            <a:ext cx="1481328" cy="256032"/>
          </a:xfrm>
          <a:prstGeom prst="rect">
            <a:avLst/>
          </a:prstGeom>
          <a:noFill/>
          <a:ln/>
        </p:spPr>
        <p:txBody>
          <a:bodyPr wrap="square" lIns="0" tIns="0" rIns="0" bIns="0" rtlCol="0" anchor="ctr"/>
          <a:lstStyle/>
          <a:p>
            <a:pPr marL="0" indent="0" algn="ctr">
              <a:buNone/>
            </a:pPr>
            <a:r>
              <a:rPr lang="en-US" sz="1250" b="1" dirty="0">
                <a:solidFill>
                  <a:srgbClr val="0D1B2A"/>
                </a:solidFill>
                <a:latin typeface="Calibri" pitchFamily="34" charset="0"/>
                <a:ea typeface="Calibri" pitchFamily="34" charset="-122"/>
                <a:cs typeface="Calibri" pitchFamily="34" charset="-120"/>
              </a:rPr>
              <a:t>Generate</a:t>
            </a:r>
            <a:endParaRPr lang="en-US" sz="1250" dirty="0"/>
          </a:p>
        </p:txBody>
      </p:sp>
      <p:sp>
        <p:nvSpPr>
          <p:cNvPr id="12" name="Text 9"/>
          <p:cNvSpPr/>
          <p:nvPr/>
        </p:nvSpPr>
        <p:spPr>
          <a:xfrm>
            <a:off x="320040" y="3401568"/>
            <a:ext cx="1481328" cy="694944"/>
          </a:xfrm>
          <a:prstGeom prst="rect">
            <a:avLst/>
          </a:prstGeom>
          <a:noFill/>
          <a:ln/>
        </p:spPr>
        <p:txBody>
          <a:bodyPr wrap="square" lIns="0" tIns="0" rIns="0" bIns="0" rtlCol="0" anchor="ctr"/>
          <a:lstStyle/>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300-well DB</a:t>
            </a:r>
            <a:endParaRPr lang="en-US" sz="1000" dirty="0"/>
          </a:p>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5-year history</a:t>
            </a:r>
            <a:endParaRPr lang="en-US" sz="1000" dirty="0"/>
          </a:p>
        </p:txBody>
      </p:sp>
      <p:pic>
        <p:nvPicPr>
          <p:cNvPr id="13" name="Image 1" descr="preencoded.png"/>
          <p:cNvPicPr>
            <a:picLocks noChangeAspect="1"/>
          </p:cNvPicPr>
          <p:nvPr/>
        </p:nvPicPr>
        <p:blipFill>
          <a:blip r:embed="rId4"/>
          <a:stretch>
            <a:fillRect/>
          </a:stretch>
        </p:blipFill>
        <p:spPr>
          <a:xfrm>
            <a:off x="1837944" y="3090672"/>
            <a:ext cx="164592" cy="256032"/>
          </a:xfrm>
          <a:prstGeom prst="rect">
            <a:avLst/>
          </a:prstGeom>
        </p:spPr>
      </p:pic>
      <p:sp>
        <p:nvSpPr>
          <p:cNvPr id="14" name="Shape 10"/>
          <p:cNvSpPr/>
          <p:nvPr/>
        </p:nvSpPr>
        <p:spPr>
          <a:xfrm>
            <a:off x="2039112" y="2487168"/>
            <a:ext cx="1481328" cy="1737360"/>
          </a:xfrm>
          <a:prstGeom prst="rect">
            <a:avLst/>
          </a:prstGeom>
          <a:solidFill>
            <a:srgbClr val="FFFFFF"/>
          </a:solidFill>
          <a:ln w="12700">
            <a:solidFill>
              <a:srgbClr val="CBD5E1"/>
            </a:solidFill>
            <a:prstDash val="solid"/>
          </a:ln>
          <a:effectLst>
            <a:outerShdw blurRad="63500" dist="25400" dir="8100000" algn="bl" rotWithShape="0">
              <a:srgbClr val="000000">
                <a:alpha val="25000"/>
              </a:srgbClr>
            </a:outerShdw>
          </a:effectLst>
        </p:spPr>
        <p:txBody>
          <a:bodyPr/>
          <a:lstStyle/>
          <a:p>
            <a:endParaRPr lang="en-US"/>
          </a:p>
        </p:txBody>
      </p:sp>
      <p:sp>
        <p:nvSpPr>
          <p:cNvPr id="15" name="Shape 11"/>
          <p:cNvSpPr/>
          <p:nvPr/>
        </p:nvSpPr>
        <p:spPr>
          <a:xfrm>
            <a:off x="2039112" y="2487168"/>
            <a:ext cx="1481328" cy="45720"/>
          </a:xfrm>
          <a:prstGeom prst="rect">
            <a:avLst/>
          </a:prstGeom>
          <a:solidFill>
            <a:srgbClr val="C9A84C"/>
          </a:solidFill>
          <a:ln w="12700">
            <a:solidFill>
              <a:srgbClr val="C9A84C"/>
            </a:solidFill>
            <a:prstDash val="solid"/>
          </a:ln>
        </p:spPr>
        <p:txBody>
          <a:bodyPr/>
          <a:lstStyle/>
          <a:p>
            <a:endParaRPr lang="en-US"/>
          </a:p>
        </p:txBody>
      </p:sp>
      <p:pic>
        <p:nvPicPr>
          <p:cNvPr id="16" name="Image 2" descr="preencoded.png"/>
          <p:cNvPicPr>
            <a:picLocks noChangeAspect="1"/>
          </p:cNvPicPr>
          <p:nvPr/>
        </p:nvPicPr>
        <p:blipFill>
          <a:blip r:embed="rId5"/>
          <a:stretch>
            <a:fillRect/>
          </a:stretch>
        </p:blipFill>
        <p:spPr>
          <a:xfrm>
            <a:off x="2560320" y="2633472"/>
            <a:ext cx="420624" cy="420624"/>
          </a:xfrm>
          <a:prstGeom prst="rect">
            <a:avLst/>
          </a:prstGeom>
        </p:spPr>
      </p:pic>
      <p:sp>
        <p:nvSpPr>
          <p:cNvPr id="17" name="Text 12"/>
          <p:cNvSpPr/>
          <p:nvPr/>
        </p:nvSpPr>
        <p:spPr>
          <a:xfrm>
            <a:off x="2039112" y="3145536"/>
            <a:ext cx="1481328" cy="256032"/>
          </a:xfrm>
          <a:prstGeom prst="rect">
            <a:avLst/>
          </a:prstGeom>
          <a:noFill/>
          <a:ln/>
        </p:spPr>
        <p:txBody>
          <a:bodyPr wrap="square" lIns="0" tIns="0" rIns="0" bIns="0" rtlCol="0" anchor="ctr"/>
          <a:lstStyle/>
          <a:p>
            <a:pPr marL="0" indent="0" algn="ctr">
              <a:buNone/>
            </a:pPr>
            <a:r>
              <a:rPr lang="en-US" sz="1250" b="1" dirty="0">
                <a:solidFill>
                  <a:srgbClr val="0D1B2A"/>
                </a:solidFill>
                <a:latin typeface="Calibri" pitchFamily="34" charset="0"/>
                <a:ea typeface="Calibri" pitchFamily="34" charset="-122"/>
                <a:cs typeface="Calibri" pitchFamily="34" charset="-120"/>
              </a:rPr>
              <a:t>Validate</a:t>
            </a:r>
            <a:endParaRPr lang="en-US" sz="1250" dirty="0"/>
          </a:p>
        </p:txBody>
      </p:sp>
      <p:sp>
        <p:nvSpPr>
          <p:cNvPr id="18" name="Text 13"/>
          <p:cNvSpPr/>
          <p:nvPr/>
        </p:nvSpPr>
        <p:spPr>
          <a:xfrm>
            <a:off x="2039112" y="3401568"/>
            <a:ext cx="1481328" cy="694944"/>
          </a:xfrm>
          <a:prstGeom prst="rect">
            <a:avLst/>
          </a:prstGeom>
          <a:noFill/>
          <a:ln/>
        </p:spPr>
        <p:txBody>
          <a:bodyPr wrap="square" lIns="0" tIns="0" rIns="0" bIns="0" rtlCol="0" anchor="ctr"/>
          <a:lstStyle/>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22 data quality</a:t>
            </a:r>
            <a:endParaRPr lang="en-US" sz="1000" dirty="0"/>
          </a:p>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checks</a:t>
            </a:r>
            <a:endParaRPr lang="en-US" sz="1000" dirty="0"/>
          </a:p>
        </p:txBody>
      </p:sp>
      <p:pic>
        <p:nvPicPr>
          <p:cNvPr id="19" name="Image 3" descr="preencoded.png"/>
          <p:cNvPicPr>
            <a:picLocks noChangeAspect="1"/>
          </p:cNvPicPr>
          <p:nvPr/>
        </p:nvPicPr>
        <p:blipFill>
          <a:blip r:embed="rId4"/>
          <a:stretch>
            <a:fillRect/>
          </a:stretch>
        </p:blipFill>
        <p:spPr>
          <a:xfrm>
            <a:off x="3557016" y="3090672"/>
            <a:ext cx="164592" cy="256032"/>
          </a:xfrm>
          <a:prstGeom prst="rect">
            <a:avLst/>
          </a:prstGeom>
        </p:spPr>
      </p:pic>
      <p:sp>
        <p:nvSpPr>
          <p:cNvPr id="20" name="Shape 14"/>
          <p:cNvSpPr/>
          <p:nvPr/>
        </p:nvSpPr>
        <p:spPr>
          <a:xfrm>
            <a:off x="3758184" y="2487168"/>
            <a:ext cx="1481328" cy="1737360"/>
          </a:xfrm>
          <a:prstGeom prst="rect">
            <a:avLst/>
          </a:prstGeom>
          <a:solidFill>
            <a:srgbClr val="FFFFFF"/>
          </a:solidFill>
          <a:ln w="12700">
            <a:solidFill>
              <a:srgbClr val="CBD5E1"/>
            </a:solidFill>
            <a:prstDash val="solid"/>
          </a:ln>
          <a:effectLst>
            <a:outerShdw blurRad="63500" dist="25400" dir="8100000" algn="bl" rotWithShape="0">
              <a:srgbClr val="000000">
                <a:alpha val="25000"/>
              </a:srgbClr>
            </a:outerShdw>
          </a:effectLst>
        </p:spPr>
        <p:txBody>
          <a:bodyPr/>
          <a:lstStyle/>
          <a:p>
            <a:endParaRPr lang="en-US"/>
          </a:p>
        </p:txBody>
      </p:sp>
      <p:sp>
        <p:nvSpPr>
          <p:cNvPr id="21" name="Shape 15"/>
          <p:cNvSpPr/>
          <p:nvPr/>
        </p:nvSpPr>
        <p:spPr>
          <a:xfrm>
            <a:off x="3758184" y="2487168"/>
            <a:ext cx="1481328" cy="45720"/>
          </a:xfrm>
          <a:prstGeom prst="rect">
            <a:avLst/>
          </a:prstGeom>
          <a:solidFill>
            <a:srgbClr val="C9A84C"/>
          </a:solidFill>
          <a:ln w="12700">
            <a:solidFill>
              <a:srgbClr val="C9A84C"/>
            </a:solidFill>
            <a:prstDash val="solid"/>
          </a:ln>
        </p:spPr>
        <p:txBody>
          <a:bodyPr/>
          <a:lstStyle/>
          <a:p>
            <a:endParaRPr lang="en-US"/>
          </a:p>
        </p:txBody>
      </p:sp>
      <p:pic>
        <p:nvPicPr>
          <p:cNvPr id="22" name="Image 4" descr="preencoded.png"/>
          <p:cNvPicPr>
            <a:picLocks noChangeAspect="1"/>
          </p:cNvPicPr>
          <p:nvPr/>
        </p:nvPicPr>
        <p:blipFill>
          <a:blip r:embed="rId6"/>
          <a:stretch>
            <a:fillRect/>
          </a:stretch>
        </p:blipFill>
        <p:spPr>
          <a:xfrm>
            <a:off x="4279392" y="2633472"/>
            <a:ext cx="420624" cy="420624"/>
          </a:xfrm>
          <a:prstGeom prst="rect">
            <a:avLst/>
          </a:prstGeom>
        </p:spPr>
      </p:pic>
      <p:sp>
        <p:nvSpPr>
          <p:cNvPr id="23" name="Text 16"/>
          <p:cNvSpPr/>
          <p:nvPr/>
        </p:nvSpPr>
        <p:spPr>
          <a:xfrm>
            <a:off x="3758184" y="3145536"/>
            <a:ext cx="1481328" cy="256032"/>
          </a:xfrm>
          <a:prstGeom prst="rect">
            <a:avLst/>
          </a:prstGeom>
          <a:noFill/>
          <a:ln/>
        </p:spPr>
        <p:txBody>
          <a:bodyPr wrap="square" lIns="0" tIns="0" rIns="0" bIns="0" rtlCol="0" anchor="ctr"/>
          <a:lstStyle/>
          <a:p>
            <a:pPr marL="0" indent="0" algn="ctr">
              <a:buNone/>
            </a:pPr>
            <a:r>
              <a:rPr lang="en-US" sz="1250" b="1" dirty="0">
                <a:solidFill>
                  <a:srgbClr val="0D1B2A"/>
                </a:solidFill>
                <a:latin typeface="Calibri" pitchFamily="34" charset="0"/>
                <a:ea typeface="Calibri" pitchFamily="34" charset="-122"/>
                <a:cs typeface="Calibri" pitchFamily="34" charset="-120"/>
              </a:rPr>
              <a:t>Analyse</a:t>
            </a:r>
            <a:endParaRPr lang="en-US" sz="1250" dirty="0"/>
          </a:p>
        </p:txBody>
      </p:sp>
      <p:sp>
        <p:nvSpPr>
          <p:cNvPr id="24" name="Text 17"/>
          <p:cNvSpPr/>
          <p:nvPr/>
        </p:nvSpPr>
        <p:spPr>
          <a:xfrm>
            <a:off x="3758184" y="3401568"/>
            <a:ext cx="1481328" cy="694944"/>
          </a:xfrm>
          <a:prstGeom prst="rect">
            <a:avLst/>
          </a:prstGeom>
          <a:noFill/>
          <a:ln/>
        </p:spPr>
        <p:txBody>
          <a:bodyPr wrap="square" lIns="0" tIns="0" rIns="0" bIns="0" rtlCol="0" anchor="ctr"/>
          <a:lstStyle/>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7 analytical</a:t>
            </a:r>
            <a:endParaRPr lang="en-US" sz="1000" dirty="0"/>
          </a:p>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modules</a:t>
            </a:r>
            <a:endParaRPr lang="en-US" sz="1000" dirty="0"/>
          </a:p>
        </p:txBody>
      </p:sp>
      <p:pic>
        <p:nvPicPr>
          <p:cNvPr id="25" name="Image 5" descr="preencoded.png"/>
          <p:cNvPicPr>
            <a:picLocks noChangeAspect="1"/>
          </p:cNvPicPr>
          <p:nvPr/>
        </p:nvPicPr>
        <p:blipFill>
          <a:blip r:embed="rId4"/>
          <a:stretch>
            <a:fillRect/>
          </a:stretch>
        </p:blipFill>
        <p:spPr>
          <a:xfrm>
            <a:off x="5276088" y="3090672"/>
            <a:ext cx="164592" cy="256032"/>
          </a:xfrm>
          <a:prstGeom prst="rect">
            <a:avLst/>
          </a:prstGeom>
        </p:spPr>
      </p:pic>
      <p:sp>
        <p:nvSpPr>
          <p:cNvPr id="26" name="Shape 18"/>
          <p:cNvSpPr/>
          <p:nvPr/>
        </p:nvSpPr>
        <p:spPr>
          <a:xfrm>
            <a:off x="5477256" y="2487168"/>
            <a:ext cx="1481328" cy="1737360"/>
          </a:xfrm>
          <a:prstGeom prst="rect">
            <a:avLst/>
          </a:prstGeom>
          <a:solidFill>
            <a:srgbClr val="FFFFFF"/>
          </a:solidFill>
          <a:ln w="12700">
            <a:solidFill>
              <a:srgbClr val="CBD5E1"/>
            </a:solidFill>
            <a:prstDash val="solid"/>
          </a:ln>
          <a:effectLst>
            <a:outerShdw blurRad="63500" dist="25400" dir="8100000" algn="bl" rotWithShape="0">
              <a:srgbClr val="000000">
                <a:alpha val="25000"/>
              </a:srgbClr>
            </a:outerShdw>
          </a:effectLst>
        </p:spPr>
        <p:txBody>
          <a:bodyPr/>
          <a:lstStyle/>
          <a:p>
            <a:endParaRPr lang="en-US"/>
          </a:p>
        </p:txBody>
      </p:sp>
      <p:sp>
        <p:nvSpPr>
          <p:cNvPr id="27" name="Shape 19"/>
          <p:cNvSpPr/>
          <p:nvPr/>
        </p:nvSpPr>
        <p:spPr>
          <a:xfrm>
            <a:off x="5477256" y="2487168"/>
            <a:ext cx="1481328" cy="45720"/>
          </a:xfrm>
          <a:prstGeom prst="rect">
            <a:avLst/>
          </a:prstGeom>
          <a:solidFill>
            <a:srgbClr val="C9A84C"/>
          </a:solidFill>
          <a:ln w="12700">
            <a:solidFill>
              <a:srgbClr val="C9A84C"/>
            </a:solidFill>
            <a:prstDash val="solid"/>
          </a:ln>
        </p:spPr>
        <p:txBody>
          <a:bodyPr/>
          <a:lstStyle/>
          <a:p>
            <a:endParaRPr lang="en-US"/>
          </a:p>
        </p:txBody>
      </p:sp>
      <p:pic>
        <p:nvPicPr>
          <p:cNvPr id="28" name="Image 6" descr="preencoded.png"/>
          <p:cNvPicPr>
            <a:picLocks noChangeAspect="1"/>
          </p:cNvPicPr>
          <p:nvPr/>
        </p:nvPicPr>
        <p:blipFill>
          <a:blip r:embed="rId7"/>
          <a:stretch>
            <a:fillRect/>
          </a:stretch>
        </p:blipFill>
        <p:spPr>
          <a:xfrm>
            <a:off x="5998464" y="2633472"/>
            <a:ext cx="420624" cy="420624"/>
          </a:xfrm>
          <a:prstGeom prst="rect">
            <a:avLst/>
          </a:prstGeom>
        </p:spPr>
      </p:pic>
      <p:sp>
        <p:nvSpPr>
          <p:cNvPr id="29" name="Text 20"/>
          <p:cNvSpPr/>
          <p:nvPr/>
        </p:nvSpPr>
        <p:spPr>
          <a:xfrm>
            <a:off x="5477256" y="3145536"/>
            <a:ext cx="1481328" cy="256032"/>
          </a:xfrm>
          <a:prstGeom prst="rect">
            <a:avLst/>
          </a:prstGeom>
          <a:noFill/>
          <a:ln/>
        </p:spPr>
        <p:txBody>
          <a:bodyPr wrap="square" lIns="0" tIns="0" rIns="0" bIns="0" rtlCol="0" anchor="ctr"/>
          <a:lstStyle/>
          <a:p>
            <a:pPr marL="0" indent="0" algn="ctr">
              <a:buNone/>
            </a:pPr>
            <a:r>
              <a:rPr lang="en-US" sz="1250" b="1" dirty="0">
                <a:solidFill>
                  <a:srgbClr val="0D1B2A"/>
                </a:solidFill>
                <a:latin typeface="Calibri" pitchFamily="34" charset="0"/>
                <a:ea typeface="Calibri" pitchFamily="34" charset="-122"/>
                <a:cs typeface="Calibri" pitchFamily="34" charset="-120"/>
              </a:rPr>
              <a:t>Model</a:t>
            </a:r>
            <a:endParaRPr lang="en-US" sz="1250" dirty="0"/>
          </a:p>
        </p:txBody>
      </p:sp>
      <p:sp>
        <p:nvSpPr>
          <p:cNvPr id="30" name="Text 21"/>
          <p:cNvSpPr/>
          <p:nvPr/>
        </p:nvSpPr>
        <p:spPr>
          <a:xfrm>
            <a:off x="5477256" y="3401568"/>
            <a:ext cx="1481328" cy="694944"/>
          </a:xfrm>
          <a:prstGeom prst="rect">
            <a:avLst/>
          </a:prstGeom>
          <a:noFill/>
          <a:ln/>
        </p:spPr>
        <p:txBody>
          <a:bodyPr wrap="square" lIns="0" tIns="0" rIns="0" bIns="0" rtlCol="0" anchor="ctr"/>
          <a:lstStyle/>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4 price</a:t>
            </a:r>
            <a:endParaRPr lang="en-US" sz="1000" dirty="0"/>
          </a:p>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scenarios</a:t>
            </a:r>
            <a:endParaRPr lang="en-US" sz="1000" dirty="0"/>
          </a:p>
        </p:txBody>
      </p:sp>
      <p:pic>
        <p:nvPicPr>
          <p:cNvPr id="31" name="Image 7" descr="preencoded.png"/>
          <p:cNvPicPr>
            <a:picLocks noChangeAspect="1"/>
          </p:cNvPicPr>
          <p:nvPr/>
        </p:nvPicPr>
        <p:blipFill>
          <a:blip r:embed="rId4"/>
          <a:stretch>
            <a:fillRect/>
          </a:stretch>
        </p:blipFill>
        <p:spPr>
          <a:xfrm>
            <a:off x="6995160" y="3090672"/>
            <a:ext cx="164592" cy="256032"/>
          </a:xfrm>
          <a:prstGeom prst="rect">
            <a:avLst/>
          </a:prstGeom>
        </p:spPr>
      </p:pic>
      <p:sp>
        <p:nvSpPr>
          <p:cNvPr id="32" name="Shape 22"/>
          <p:cNvSpPr/>
          <p:nvPr/>
        </p:nvSpPr>
        <p:spPr>
          <a:xfrm>
            <a:off x="7196328" y="2487168"/>
            <a:ext cx="1481328" cy="1737360"/>
          </a:xfrm>
          <a:prstGeom prst="rect">
            <a:avLst/>
          </a:prstGeom>
          <a:solidFill>
            <a:srgbClr val="FFFFFF"/>
          </a:solidFill>
          <a:ln w="12700">
            <a:solidFill>
              <a:srgbClr val="CBD5E1"/>
            </a:solidFill>
            <a:prstDash val="solid"/>
          </a:ln>
          <a:effectLst>
            <a:outerShdw blurRad="63500" dist="25400" dir="8100000" algn="bl" rotWithShape="0">
              <a:srgbClr val="000000">
                <a:alpha val="25000"/>
              </a:srgbClr>
            </a:outerShdw>
          </a:effectLst>
        </p:spPr>
        <p:txBody>
          <a:bodyPr/>
          <a:lstStyle/>
          <a:p>
            <a:endParaRPr lang="en-US"/>
          </a:p>
        </p:txBody>
      </p:sp>
      <p:sp>
        <p:nvSpPr>
          <p:cNvPr id="33" name="Shape 23"/>
          <p:cNvSpPr/>
          <p:nvPr/>
        </p:nvSpPr>
        <p:spPr>
          <a:xfrm>
            <a:off x="7196328" y="2487168"/>
            <a:ext cx="1481328" cy="45720"/>
          </a:xfrm>
          <a:prstGeom prst="rect">
            <a:avLst/>
          </a:prstGeom>
          <a:solidFill>
            <a:srgbClr val="C9A84C"/>
          </a:solidFill>
          <a:ln w="12700">
            <a:solidFill>
              <a:srgbClr val="C9A84C"/>
            </a:solidFill>
            <a:prstDash val="solid"/>
          </a:ln>
        </p:spPr>
        <p:txBody>
          <a:bodyPr/>
          <a:lstStyle/>
          <a:p>
            <a:endParaRPr lang="en-US"/>
          </a:p>
        </p:txBody>
      </p:sp>
      <p:pic>
        <p:nvPicPr>
          <p:cNvPr id="34" name="Image 8" descr="preencoded.png"/>
          <p:cNvPicPr>
            <a:picLocks noChangeAspect="1"/>
          </p:cNvPicPr>
          <p:nvPr/>
        </p:nvPicPr>
        <p:blipFill>
          <a:blip r:embed="rId8"/>
          <a:stretch>
            <a:fillRect/>
          </a:stretch>
        </p:blipFill>
        <p:spPr>
          <a:xfrm>
            <a:off x="7717536" y="2633472"/>
            <a:ext cx="420624" cy="420624"/>
          </a:xfrm>
          <a:prstGeom prst="rect">
            <a:avLst/>
          </a:prstGeom>
        </p:spPr>
      </p:pic>
      <p:sp>
        <p:nvSpPr>
          <p:cNvPr id="35" name="Text 24"/>
          <p:cNvSpPr/>
          <p:nvPr/>
        </p:nvSpPr>
        <p:spPr>
          <a:xfrm>
            <a:off x="7196328" y="3145536"/>
            <a:ext cx="1481328" cy="256032"/>
          </a:xfrm>
          <a:prstGeom prst="rect">
            <a:avLst/>
          </a:prstGeom>
          <a:noFill/>
          <a:ln/>
        </p:spPr>
        <p:txBody>
          <a:bodyPr wrap="square" lIns="0" tIns="0" rIns="0" bIns="0" rtlCol="0" anchor="ctr"/>
          <a:lstStyle/>
          <a:p>
            <a:pPr marL="0" indent="0" algn="ctr">
              <a:buNone/>
            </a:pPr>
            <a:r>
              <a:rPr lang="en-US" sz="1250" b="1" dirty="0">
                <a:solidFill>
                  <a:srgbClr val="0D1B2A"/>
                </a:solidFill>
                <a:latin typeface="Calibri" pitchFamily="34" charset="0"/>
                <a:ea typeface="Calibri" pitchFamily="34" charset="-122"/>
                <a:cs typeface="Calibri" pitchFamily="34" charset="-120"/>
              </a:rPr>
              <a:t>Deliver</a:t>
            </a:r>
            <a:endParaRPr lang="en-US" sz="1250" dirty="0"/>
          </a:p>
        </p:txBody>
      </p:sp>
      <p:sp>
        <p:nvSpPr>
          <p:cNvPr id="36" name="Text 25"/>
          <p:cNvSpPr/>
          <p:nvPr/>
        </p:nvSpPr>
        <p:spPr>
          <a:xfrm>
            <a:off x="7196328" y="3401568"/>
            <a:ext cx="1481328" cy="694944"/>
          </a:xfrm>
          <a:prstGeom prst="rect">
            <a:avLst/>
          </a:prstGeom>
          <a:noFill/>
          <a:ln/>
        </p:spPr>
        <p:txBody>
          <a:bodyPr wrap="square" lIns="0" tIns="0" rIns="0" bIns="0" rtlCol="0" anchor="ctr"/>
          <a:lstStyle/>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Excel · PDF</a:t>
            </a:r>
            <a:endParaRPr lang="en-US" sz="1000" dirty="0"/>
          </a:p>
          <a:p>
            <a:pPr marL="0" indent="0" algn="ctr">
              <a:lnSpc>
                <a:spcPct val="130000"/>
              </a:lnSpc>
              <a:buNone/>
            </a:pPr>
            <a:r>
              <a:rPr lang="en-US" sz="1000" dirty="0">
                <a:solidFill>
                  <a:srgbClr val="475569"/>
                </a:solidFill>
                <a:latin typeface="Calibri" pitchFamily="34" charset="0"/>
                <a:ea typeface="Calibri" pitchFamily="34" charset="-122"/>
                <a:cs typeface="Calibri" pitchFamily="34" charset="-120"/>
              </a:rPr>
              <a:t>Aries · PHDWin</a:t>
            </a:r>
            <a:endParaRPr lang="en-US" sz="1000" dirty="0"/>
          </a:p>
        </p:txBody>
      </p:sp>
      <p:sp>
        <p:nvSpPr>
          <p:cNvPr id="37" name="Shape 26"/>
          <p:cNvSpPr/>
          <p:nvPr/>
        </p:nvSpPr>
        <p:spPr>
          <a:xfrm>
            <a:off x="320040" y="4407408"/>
            <a:ext cx="1481328" cy="475488"/>
          </a:xfrm>
          <a:prstGeom prst="roundRect">
            <a:avLst>
              <a:gd name="adj" fmla="val 11538"/>
            </a:avLst>
          </a:prstGeom>
          <a:solidFill>
            <a:srgbClr val="0D1B2A"/>
          </a:solidFill>
          <a:ln w="12700">
            <a:solidFill>
              <a:srgbClr val="0D1B2A"/>
            </a:solidFill>
            <a:prstDash val="solid"/>
          </a:ln>
        </p:spPr>
        <p:txBody>
          <a:bodyPr/>
          <a:lstStyle/>
          <a:p>
            <a:endParaRPr lang="en-US"/>
          </a:p>
        </p:txBody>
      </p:sp>
      <p:sp>
        <p:nvSpPr>
          <p:cNvPr id="38" name="Text 27"/>
          <p:cNvSpPr/>
          <p:nvPr/>
        </p:nvSpPr>
        <p:spPr>
          <a:xfrm>
            <a:off x="320040" y="4407408"/>
            <a:ext cx="1481328" cy="475488"/>
          </a:xfrm>
          <a:prstGeom prst="rect">
            <a:avLst/>
          </a:prstGeom>
          <a:noFill/>
          <a:ln/>
        </p:spPr>
        <p:txBody>
          <a:bodyPr wrap="square" lIns="0" tIns="0" rIns="0" bIns="0" rtlCol="0" anchor="ctr"/>
          <a:lstStyle/>
          <a:p>
            <a:pPr marL="0" indent="0" algn="ctr">
              <a:buNone/>
            </a:pPr>
            <a:r>
              <a:rPr lang="en-US" sz="1000" b="1" dirty="0">
                <a:solidFill>
                  <a:srgbClr val="FFFFFF"/>
                </a:solidFill>
                <a:latin typeface="Calibri" pitchFamily="34" charset="0"/>
                <a:ea typeface="Calibri" pitchFamily="34" charset="-122"/>
                <a:cs typeface="Calibri" pitchFamily="34" charset="-120"/>
              </a:rPr>
              <a:t>📊 Excel Workbook</a:t>
            </a:r>
            <a:endParaRPr lang="en-US" sz="1000" dirty="0"/>
          </a:p>
        </p:txBody>
      </p:sp>
      <p:sp>
        <p:nvSpPr>
          <p:cNvPr id="39" name="Shape 28"/>
          <p:cNvSpPr/>
          <p:nvPr/>
        </p:nvSpPr>
        <p:spPr>
          <a:xfrm>
            <a:off x="2039112" y="4407408"/>
            <a:ext cx="1481328" cy="475488"/>
          </a:xfrm>
          <a:prstGeom prst="roundRect">
            <a:avLst>
              <a:gd name="adj" fmla="val 11538"/>
            </a:avLst>
          </a:prstGeom>
          <a:solidFill>
            <a:srgbClr val="B91C1C"/>
          </a:solidFill>
          <a:ln w="12700">
            <a:solidFill>
              <a:srgbClr val="B91C1C"/>
            </a:solidFill>
            <a:prstDash val="solid"/>
          </a:ln>
        </p:spPr>
        <p:txBody>
          <a:bodyPr/>
          <a:lstStyle/>
          <a:p>
            <a:endParaRPr lang="en-US"/>
          </a:p>
        </p:txBody>
      </p:sp>
      <p:sp>
        <p:nvSpPr>
          <p:cNvPr id="40" name="Text 29"/>
          <p:cNvSpPr/>
          <p:nvPr/>
        </p:nvSpPr>
        <p:spPr>
          <a:xfrm>
            <a:off x="2039112" y="4407408"/>
            <a:ext cx="1481328" cy="475488"/>
          </a:xfrm>
          <a:prstGeom prst="rect">
            <a:avLst/>
          </a:prstGeom>
          <a:noFill/>
          <a:ln/>
        </p:spPr>
        <p:txBody>
          <a:bodyPr wrap="square" lIns="0" tIns="0" rIns="0" bIns="0" rtlCol="0" anchor="ctr"/>
          <a:lstStyle/>
          <a:p>
            <a:pPr marL="0" indent="0" algn="ctr">
              <a:buNone/>
            </a:pPr>
            <a:r>
              <a:rPr lang="en-US" sz="1000" b="1" dirty="0">
                <a:solidFill>
                  <a:srgbClr val="FFFFFF"/>
                </a:solidFill>
                <a:latin typeface="Calibri" pitchFamily="34" charset="0"/>
                <a:ea typeface="Calibri" pitchFamily="34" charset="-122"/>
                <a:cs typeface="Calibri" pitchFamily="34" charset="-120"/>
              </a:rPr>
              <a:t>📄 PDF Summary</a:t>
            </a:r>
            <a:endParaRPr lang="en-US" sz="1000" dirty="0"/>
          </a:p>
        </p:txBody>
      </p:sp>
      <p:sp>
        <p:nvSpPr>
          <p:cNvPr id="41" name="Shape 30"/>
          <p:cNvSpPr/>
          <p:nvPr/>
        </p:nvSpPr>
        <p:spPr>
          <a:xfrm>
            <a:off x="3758184" y="4407408"/>
            <a:ext cx="1481328" cy="475488"/>
          </a:xfrm>
          <a:prstGeom prst="roundRect">
            <a:avLst>
              <a:gd name="adj" fmla="val 11538"/>
            </a:avLst>
          </a:prstGeom>
          <a:solidFill>
            <a:srgbClr val="2A3F5F"/>
          </a:solidFill>
          <a:ln w="12700">
            <a:solidFill>
              <a:srgbClr val="2A3F5F"/>
            </a:solidFill>
            <a:prstDash val="solid"/>
          </a:ln>
        </p:spPr>
        <p:txBody>
          <a:bodyPr/>
          <a:lstStyle/>
          <a:p>
            <a:endParaRPr lang="en-US"/>
          </a:p>
        </p:txBody>
      </p:sp>
      <p:sp>
        <p:nvSpPr>
          <p:cNvPr id="42" name="Text 31"/>
          <p:cNvSpPr/>
          <p:nvPr/>
        </p:nvSpPr>
        <p:spPr>
          <a:xfrm>
            <a:off x="3758184" y="4407408"/>
            <a:ext cx="1481328" cy="475488"/>
          </a:xfrm>
          <a:prstGeom prst="rect">
            <a:avLst/>
          </a:prstGeom>
          <a:noFill/>
          <a:ln/>
        </p:spPr>
        <p:txBody>
          <a:bodyPr wrap="square" lIns="0" tIns="0" rIns="0" bIns="0" rtlCol="0" anchor="ctr"/>
          <a:lstStyle/>
          <a:p>
            <a:pPr marL="0" indent="0" algn="ctr">
              <a:buNone/>
            </a:pPr>
            <a:r>
              <a:rPr lang="en-US" sz="1000" b="1" dirty="0">
                <a:solidFill>
                  <a:srgbClr val="FFFFFF"/>
                </a:solidFill>
                <a:latin typeface="Calibri" pitchFamily="34" charset="0"/>
                <a:ea typeface="Calibri" pitchFamily="34" charset="-122"/>
                <a:cs typeface="Calibri" pitchFamily="34" charset="-120"/>
              </a:rPr>
              <a:t>🛢️  Aries Export</a:t>
            </a:r>
            <a:endParaRPr lang="en-US" sz="1000" dirty="0"/>
          </a:p>
        </p:txBody>
      </p:sp>
      <p:sp>
        <p:nvSpPr>
          <p:cNvPr id="43" name="Shape 32"/>
          <p:cNvSpPr/>
          <p:nvPr/>
        </p:nvSpPr>
        <p:spPr>
          <a:xfrm>
            <a:off x="5477256" y="4407408"/>
            <a:ext cx="1481328" cy="475488"/>
          </a:xfrm>
          <a:prstGeom prst="roundRect">
            <a:avLst>
              <a:gd name="adj" fmla="val 11538"/>
            </a:avLst>
          </a:prstGeom>
          <a:solidFill>
            <a:srgbClr val="2A3F5F"/>
          </a:solidFill>
          <a:ln w="12700">
            <a:solidFill>
              <a:srgbClr val="2A3F5F"/>
            </a:solidFill>
            <a:prstDash val="solid"/>
          </a:ln>
        </p:spPr>
        <p:txBody>
          <a:bodyPr/>
          <a:lstStyle/>
          <a:p>
            <a:endParaRPr lang="en-US"/>
          </a:p>
        </p:txBody>
      </p:sp>
      <p:sp>
        <p:nvSpPr>
          <p:cNvPr id="44" name="Text 33"/>
          <p:cNvSpPr/>
          <p:nvPr/>
        </p:nvSpPr>
        <p:spPr>
          <a:xfrm>
            <a:off x="5477256" y="4407408"/>
            <a:ext cx="1481328" cy="475488"/>
          </a:xfrm>
          <a:prstGeom prst="rect">
            <a:avLst/>
          </a:prstGeom>
          <a:noFill/>
          <a:ln/>
        </p:spPr>
        <p:txBody>
          <a:bodyPr wrap="square" lIns="0" tIns="0" rIns="0" bIns="0" rtlCol="0" anchor="ctr"/>
          <a:lstStyle/>
          <a:p>
            <a:pPr marL="0" indent="0" algn="ctr">
              <a:buNone/>
            </a:pPr>
            <a:r>
              <a:rPr lang="en-US" sz="1000" b="1" dirty="0">
                <a:solidFill>
                  <a:srgbClr val="FFFFFF"/>
                </a:solidFill>
                <a:latin typeface="Calibri" pitchFamily="34" charset="0"/>
                <a:ea typeface="Calibri" pitchFamily="34" charset="-122"/>
                <a:cs typeface="Calibri" pitchFamily="34" charset="-120"/>
              </a:rPr>
              <a:t>🛢️  PHDWin Export</a:t>
            </a:r>
            <a:endParaRPr lang="en-US" sz="1000" dirty="0"/>
          </a:p>
        </p:txBody>
      </p:sp>
      <p:sp>
        <p:nvSpPr>
          <p:cNvPr id="45" name="Shape 34"/>
          <p:cNvSpPr/>
          <p:nvPr/>
        </p:nvSpPr>
        <p:spPr>
          <a:xfrm>
            <a:off x="7196328" y="4407408"/>
            <a:ext cx="1481328" cy="475488"/>
          </a:xfrm>
          <a:prstGeom prst="roundRect">
            <a:avLst>
              <a:gd name="adj" fmla="val 11538"/>
            </a:avLst>
          </a:prstGeom>
          <a:solidFill>
            <a:srgbClr val="065F46"/>
          </a:solidFill>
          <a:ln w="12700">
            <a:solidFill>
              <a:srgbClr val="065F46"/>
            </a:solidFill>
            <a:prstDash val="solid"/>
          </a:ln>
        </p:spPr>
        <p:txBody>
          <a:bodyPr/>
          <a:lstStyle/>
          <a:p>
            <a:endParaRPr lang="en-US"/>
          </a:p>
        </p:txBody>
      </p:sp>
      <p:sp>
        <p:nvSpPr>
          <p:cNvPr id="46" name="Text 35"/>
          <p:cNvSpPr/>
          <p:nvPr/>
        </p:nvSpPr>
        <p:spPr>
          <a:xfrm>
            <a:off x="7196328" y="4407408"/>
            <a:ext cx="1481328" cy="475488"/>
          </a:xfrm>
          <a:prstGeom prst="rect">
            <a:avLst/>
          </a:prstGeom>
          <a:noFill/>
          <a:ln/>
        </p:spPr>
        <p:txBody>
          <a:bodyPr wrap="square" lIns="0" tIns="0" rIns="0" bIns="0" rtlCol="0" anchor="ctr"/>
          <a:lstStyle/>
          <a:p>
            <a:pPr marL="0" indent="0" algn="ctr">
              <a:buNone/>
            </a:pPr>
            <a:r>
              <a:rPr lang="en-US" sz="1000" b="1" dirty="0">
                <a:solidFill>
                  <a:srgbClr val="FFFFFF"/>
                </a:solidFill>
                <a:latin typeface="Calibri" pitchFamily="34" charset="0"/>
                <a:ea typeface="Calibri" pitchFamily="34" charset="-122"/>
                <a:cs typeface="Calibri" pitchFamily="34" charset="-120"/>
              </a:rPr>
              <a:t>🌐 Live Dashboard</a:t>
            </a:r>
            <a:endParaRPr lang="en-US" sz="1000" dirty="0"/>
          </a:p>
        </p:txBody>
      </p:sp>
      <p:pic>
        <p:nvPicPr>
          <p:cNvPr id="48" name="Picture 47" descr="Centriv Petrologic.png">
            <a:extLst>
              <a:ext uri="{FF2B5EF4-FFF2-40B4-BE49-F238E27FC236}">
                <a16:creationId xmlns:a16="http://schemas.microsoft.com/office/drawing/2014/main" id="{7AEE3C5C-7975-C9D6-6B1F-F94008BF4092}"/>
              </a:ext>
            </a:extLst>
          </p:cNvPr>
          <p:cNvPicPr>
            <a:picLocks noChangeAspect="1"/>
          </p:cNvPicPr>
          <p:nvPr/>
        </p:nvPicPr>
        <p:blipFill>
          <a:blip r:embed="rId9"/>
          <a:stretch>
            <a:fillRect/>
          </a:stretch>
        </p:blipFill>
        <p:spPr>
          <a:xfrm>
            <a:off x="8422476" y="19772"/>
            <a:ext cx="711013" cy="7110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6858000" y="4572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4" name="Shape 2"/>
          <p:cNvSpPr/>
          <p:nvPr/>
        </p:nvSpPr>
        <p:spPr>
          <a:xfrm>
            <a:off x="7114032" y="4572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5" name="Shape 3"/>
          <p:cNvSpPr/>
          <p:nvPr/>
        </p:nvSpPr>
        <p:spPr>
          <a:xfrm>
            <a:off x="7370064" y="4572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6" name="Shape 4"/>
          <p:cNvSpPr/>
          <p:nvPr/>
        </p:nvSpPr>
        <p:spPr>
          <a:xfrm>
            <a:off x="7626096" y="4572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7" name="Shape 5"/>
          <p:cNvSpPr/>
          <p:nvPr/>
        </p:nvSpPr>
        <p:spPr>
          <a:xfrm>
            <a:off x="7882128" y="457200"/>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8" name="Shape 6"/>
          <p:cNvSpPr/>
          <p:nvPr/>
        </p:nvSpPr>
        <p:spPr>
          <a:xfrm>
            <a:off x="6858000" y="7132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9" name="Shape 7"/>
          <p:cNvSpPr/>
          <p:nvPr/>
        </p:nvSpPr>
        <p:spPr>
          <a:xfrm>
            <a:off x="7114032" y="7132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0" name="Shape 8"/>
          <p:cNvSpPr/>
          <p:nvPr/>
        </p:nvSpPr>
        <p:spPr>
          <a:xfrm>
            <a:off x="7370064" y="7132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1" name="Shape 9"/>
          <p:cNvSpPr/>
          <p:nvPr/>
        </p:nvSpPr>
        <p:spPr>
          <a:xfrm>
            <a:off x="7626096" y="7132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2" name="Shape 10"/>
          <p:cNvSpPr/>
          <p:nvPr/>
        </p:nvSpPr>
        <p:spPr>
          <a:xfrm>
            <a:off x="7882128" y="713232"/>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3" name="Shape 11"/>
          <p:cNvSpPr/>
          <p:nvPr/>
        </p:nvSpPr>
        <p:spPr>
          <a:xfrm>
            <a:off x="6858000" y="9692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4" name="Shape 12"/>
          <p:cNvSpPr/>
          <p:nvPr/>
        </p:nvSpPr>
        <p:spPr>
          <a:xfrm>
            <a:off x="7114032" y="9692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5" name="Shape 13"/>
          <p:cNvSpPr/>
          <p:nvPr/>
        </p:nvSpPr>
        <p:spPr>
          <a:xfrm>
            <a:off x="7370064" y="9692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6" name="Shape 14"/>
          <p:cNvSpPr/>
          <p:nvPr/>
        </p:nvSpPr>
        <p:spPr>
          <a:xfrm>
            <a:off x="7626096" y="9692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7" name="Shape 15"/>
          <p:cNvSpPr/>
          <p:nvPr/>
        </p:nvSpPr>
        <p:spPr>
          <a:xfrm>
            <a:off x="7882128" y="969264"/>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8" name="Shape 16"/>
          <p:cNvSpPr/>
          <p:nvPr/>
        </p:nvSpPr>
        <p:spPr>
          <a:xfrm>
            <a:off x="6858000" y="12252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19" name="Shape 17"/>
          <p:cNvSpPr/>
          <p:nvPr/>
        </p:nvSpPr>
        <p:spPr>
          <a:xfrm>
            <a:off x="7114032" y="12252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0" name="Shape 18"/>
          <p:cNvSpPr/>
          <p:nvPr/>
        </p:nvSpPr>
        <p:spPr>
          <a:xfrm>
            <a:off x="7370064" y="12252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1" name="Shape 19"/>
          <p:cNvSpPr/>
          <p:nvPr/>
        </p:nvSpPr>
        <p:spPr>
          <a:xfrm>
            <a:off x="7626096" y="12252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2" name="Shape 20"/>
          <p:cNvSpPr/>
          <p:nvPr/>
        </p:nvSpPr>
        <p:spPr>
          <a:xfrm>
            <a:off x="7882128" y="1225296"/>
            <a:ext cx="64008" cy="64008"/>
          </a:xfrm>
          <a:prstGeom prst="ellipse">
            <a:avLst/>
          </a:prstGeom>
          <a:solidFill>
            <a:srgbClr val="C9A84C">
              <a:alpha val="30000"/>
            </a:srgbClr>
          </a:solidFill>
          <a:ln w="12700">
            <a:solidFill>
              <a:srgbClr val="C9A84C">
                <a:alpha val="30000"/>
              </a:srgbClr>
            </a:solidFill>
            <a:prstDash val="solid"/>
          </a:ln>
        </p:spPr>
        <p:txBody>
          <a:bodyPr/>
          <a:lstStyle/>
          <a:p>
            <a:endParaRPr lang="en-US"/>
          </a:p>
        </p:txBody>
      </p:sp>
      <p:sp>
        <p:nvSpPr>
          <p:cNvPr id="23" name="Shape 2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24" name="Text 2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WHO IT'S FOR</a:t>
            </a:r>
            <a:endParaRPr lang="en-US" sz="950" dirty="0"/>
          </a:p>
        </p:txBody>
      </p:sp>
      <p:sp>
        <p:nvSpPr>
          <p:cNvPr id="25" name="Text 23"/>
          <p:cNvSpPr/>
          <p:nvPr/>
        </p:nvSpPr>
        <p:spPr>
          <a:xfrm>
            <a:off x="411480" y="65100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Built for Every Link in the</a:t>
            </a:r>
            <a:endParaRPr lang="en-US" sz="3000" dirty="0"/>
          </a:p>
          <a:p>
            <a:pPr marL="0" indent="0">
              <a:buNone/>
            </a:pPr>
            <a:r>
              <a:rPr lang="en-US" sz="3000" b="1" dirty="0">
                <a:solidFill>
                  <a:srgbClr val="FFFFFF"/>
                </a:solidFill>
                <a:latin typeface="Calibri" pitchFamily="34" charset="0"/>
                <a:ea typeface="Calibri" pitchFamily="34" charset="-122"/>
                <a:cs typeface="Calibri" pitchFamily="34" charset="-120"/>
              </a:rPr>
              <a:t>Upstream Value Chain</a:t>
            </a:r>
            <a:endParaRPr lang="en-US" sz="3000" dirty="0"/>
          </a:p>
        </p:txBody>
      </p:sp>
      <p:sp>
        <p:nvSpPr>
          <p:cNvPr id="26" name="Shape 24"/>
          <p:cNvSpPr/>
          <p:nvPr/>
        </p:nvSpPr>
        <p:spPr>
          <a:xfrm>
            <a:off x="320040" y="1627632"/>
            <a:ext cx="4023360" cy="141732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27" name="Shape 25"/>
          <p:cNvSpPr/>
          <p:nvPr/>
        </p:nvSpPr>
        <p:spPr>
          <a:xfrm>
            <a:off x="320040" y="1627632"/>
            <a:ext cx="4023360" cy="45720"/>
          </a:xfrm>
          <a:prstGeom prst="rect">
            <a:avLst/>
          </a:prstGeom>
          <a:solidFill>
            <a:srgbClr val="C9A84C"/>
          </a:solidFill>
          <a:ln w="12700">
            <a:solidFill>
              <a:srgbClr val="C9A84C"/>
            </a:solidFill>
            <a:prstDash val="solid"/>
          </a:ln>
        </p:spPr>
        <p:txBody>
          <a:bodyPr/>
          <a:lstStyle/>
          <a:p>
            <a:endParaRPr lang="en-US"/>
          </a:p>
        </p:txBody>
      </p:sp>
      <p:pic>
        <p:nvPicPr>
          <p:cNvPr id="28" name="Image 0" descr="preencoded.png"/>
          <p:cNvPicPr>
            <a:picLocks noChangeAspect="1"/>
          </p:cNvPicPr>
          <p:nvPr/>
        </p:nvPicPr>
        <p:blipFill>
          <a:blip r:embed="rId3"/>
          <a:stretch>
            <a:fillRect/>
          </a:stretch>
        </p:blipFill>
        <p:spPr>
          <a:xfrm>
            <a:off x="502920" y="1828800"/>
            <a:ext cx="329184" cy="329184"/>
          </a:xfrm>
          <a:prstGeom prst="rect">
            <a:avLst/>
          </a:prstGeom>
        </p:spPr>
      </p:pic>
      <p:sp>
        <p:nvSpPr>
          <p:cNvPr id="29" name="Text 26"/>
          <p:cNvSpPr/>
          <p:nvPr/>
        </p:nvSpPr>
        <p:spPr>
          <a:xfrm>
            <a:off x="914400" y="1792224"/>
            <a:ext cx="3310128" cy="365760"/>
          </a:xfrm>
          <a:prstGeom prst="rect">
            <a:avLst/>
          </a:prstGeom>
          <a:noFill/>
          <a:ln/>
        </p:spPr>
        <p:txBody>
          <a:bodyPr wrap="square" lIns="0" tIns="0" rIns="0" bIns="0" rtlCol="0" anchor="ctr"/>
          <a:lstStyle/>
          <a:p>
            <a:pPr marL="0" indent="0">
              <a:buNone/>
            </a:pPr>
            <a:r>
              <a:rPr lang="en-US" sz="1250" b="1" dirty="0">
                <a:solidFill>
                  <a:srgbClr val="FFFFFF"/>
                </a:solidFill>
                <a:latin typeface="Calibri" pitchFamily="34" charset="0"/>
                <a:ea typeface="Calibri" pitchFamily="34" charset="-122"/>
                <a:cs typeface="Calibri" pitchFamily="34" charset="-120"/>
              </a:rPr>
              <a:t>Investment Banker</a:t>
            </a:r>
            <a:endParaRPr lang="en-US" sz="1250" dirty="0"/>
          </a:p>
        </p:txBody>
      </p:sp>
      <p:sp>
        <p:nvSpPr>
          <p:cNvPr id="30" name="Text 27"/>
          <p:cNvSpPr/>
          <p:nvPr/>
        </p:nvSpPr>
        <p:spPr>
          <a:xfrm>
            <a:off x="484632" y="2231136"/>
            <a:ext cx="3694176" cy="66751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Run economic due diligence on acquisition targets in hours, not days. Deliver client-ready PDFs straight from the pipeline.</a:t>
            </a:r>
            <a:endParaRPr lang="en-US" sz="1050" dirty="0"/>
          </a:p>
        </p:txBody>
      </p:sp>
      <p:sp>
        <p:nvSpPr>
          <p:cNvPr id="31" name="Shape 28"/>
          <p:cNvSpPr/>
          <p:nvPr/>
        </p:nvSpPr>
        <p:spPr>
          <a:xfrm>
            <a:off x="4663440" y="1627632"/>
            <a:ext cx="4023360" cy="141732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32" name="Shape 29"/>
          <p:cNvSpPr/>
          <p:nvPr/>
        </p:nvSpPr>
        <p:spPr>
          <a:xfrm>
            <a:off x="4663440" y="1627632"/>
            <a:ext cx="4023360" cy="45720"/>
          </a:xfrm>
          <a:prstGeom prst="rect">
            <a:avLst/>
          </a:prstGeom>
          <a:solidFill>
            <a:srgbClr val="C9A84C"/>
          </a:solidFill>
          <a:ln w="12700">
            <a:solidFill>
              <a:srgbClr val="C9A84C"/>
            </a:solidFill>
            <a:prstDash val="solid"/>
          </a:ln>
        </p:spPr>
        <p:txBody>
          <a:bodyPr/>
          <a:lstStyle/>
          <a:p>
            <a:endParaRPr lang="en-US"/>
          </a:p>
        </p:txBody>
      </p:sp>
      <p:pic>
        <p:nvPicPr>
          <p:cNvPr id="33" name="Image 1" descr="preencoded.png"/>
          <p:cNvPicPr>
            <a:picLocks noChangeAspect="1"/>
          </p:cNvPicPr>
          <p:nvPr/>
        </p:nvPicPr>
        <p:blipFill>
          <a:blip r:embed="rId4"/>
          <a:stretch>
            <a:fillRect/>
          </a:stretch>
        </p:blipFill>
        <p:spPr>
          <a:xfrm>
            <a:off x="4846320" y="1828800"/>
            <a:ext cx="329184" cy="329184"/>
          </a:xfrm>
          <a:prstGeom prst="rect">
            <a:avLst/>
          </a:prstGeom>
        </p:spPr>
      </p:pic>
      <p:sp>
        <p:nvSpPr>
          <p:cNvPr id="34" name="Text 30"/>
          <p:cNvSpPr/>
          <p:nvPr/>
        </p:nvSpPr>
        <p:spPr>
          <a:xfrm>
            <a:off x="5257800" y="1792224"/>
            <a:ext cx="3310128" cy="365760"/>
          </a:xfrm>
          <a:prstGeom prst="rect">
            <a:avLst/>
          </a:prstGeom>
          <a:noFill/>
          <a:ln/>
        </p:spPr>
        <p:txBody>
          <a:bodyPr wrap="square" lIns="0" tIns="0" rIns="0" bIns="0" rtlCol="0" anchor="ctr"/>
          <a:lstStyle/>
          <a:p>
            <a:pPr marL="0" indent="0">
              <a:buNone/>
            </a:pPr>
            <a:r>
              <a:rPr lang="en-US" sz="1250" b="1" dirty="0">
                <a:solidFill>
                  <a:srgbClr val="FFFFFF"/>
                </a:solidFill>
                <a:latin typeface="Calibri" pitchFamily="34" charset="0"/>
                <a:ea typeface="Calibri" pitchFamily="34" charset="-122"/>
                <a:cs typeface="Calibri" pitchFamily="34" charset="-120"/>
              </a:rPr>
              <a:t>Asset Manager</a:t>
            </a:r>
            <a:endParaRPr lang="en-US" sz="1250" dirty="0"/>
          </a:p>
        </p:txBody>
      </p:sp>
      <p:sp>
        <p:nvSpPr>
          <p:cNvPr id="35" name="Text 31"/>
          <p:cNvSpPr/>
          <p:nvPr/>
        </p:nvSpPr>
        <p:spPr>
          <a:xfrm>
            <a:off x="4828032" y="2231136"/>
            <a:ext cx="3694176" cy="66751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Automated monthly monitoring with email alerts when a well crosses the economic limit. Spend time on decisions, not data prep.</a:t>
            </a:r>
            <a:endParaRPr lang="en-US" sz="1050" dirty="0"/>
          </a:p>
        </p:txBody>
      </p:sp>
      <p:sp>
        <p:nvSpPr>
          <p:cNvPr id="36" name="Shape 32"/>
          <p:cNvSpPr/>
          <p:nvPr/>
        </p:nvSpPr>
        <p:spPr>
          <a:xfrm>
            <a:off x="320040" y="3200400"/>
            <a:ext cx="4023360" cy="141732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37" name="Shape 33"/>
          <p:cNvSpPr/>
          <p:nvPr/>
        </p:nvSpPr>
        <p:spPr>
          <a:xfrm>
            <a:off x="320040" y="3200400"/>
            <a:ext cx="4023360" cy="45720"/>
          </a:xfrm>
          <a:prstGeom prst="rect">
            <a:avLst/>
          </a:prstGeom>
          <a:solidFill>
            <a:srgbClr val="C9A84C"/>
          </a:solidFill>
          <a:ln w="12700">
            <a:solidFill>
              <a:srgbClr val="C9A84C"/>
            </a:solidFill>
            <a:prstDash val="solid"/>
          </a:ln>
        </p:spPr>
        <p:txBody>
          <a:bodyPr/>
          <a:lstStyle/>
          <a:p>
            <a:endParaRPr lang="en-US"/>
          </a:p>
        </p:txBody>
      </p:sp>
      <p:pic>
        <p:nvPicPr>
          <p:cNvPr id="38" name="Image 2" descr="preencoded.png"/>
          <p:cNvPicPr>
            <a:picLocks noChangeAspect="1"/>
          </p:cNvPicPr>
          <p:nvPr/>
        </p:nvPicPr>
        <p:blipFill>
          <a:blip r:embed="rId5"/>
          <a:stretch>
            <a:fillRect/>
          </a:stretch>
        </p:blipFill>
        <p:spPr>
          <a:xfrm>
            <a:off x="502920" y="3401568"/>
            <a:ext cx="329184" cy="329184"/>
          </a:xfrm>
          <a:prstGeom prst="rect">
            <a:avLst/>
          </a:prstGeom>
        </p:spPr>
      </p:pic>
      <p:sp>
        <p:nvSpPr>
          <p:cNvPr id="39" name="Text 34"/>
          <p:cNvSpPr/>
          <p:nvPr/>
        </p:nvSpPr>
        <p:spPr>
          <a:xfrm>
            <a:off x="914400" y="3364992"/>
            <a:ext cx="3310128" cy="365760"/>
          </a:xfrm>
          <a:prstGeom prst="rect">
            <a:avLst/>
          </a:prstGeom>
          <a:noFill/>
          <a:ln/>
        </p:spPr>
        <p:txBody>
          <a:bodyPr wrap="square" lIns="0" tIns="0" rIns="0" bIns="0" rtlCol="0" anchor="ctr"/>
          <a:lstStyle/>
          <a:p>
            <a:pPr marL="0" indent="0">
              <a:buNone/>
            </a:pPr>
            <a:r>
              <a:rPr lang="en-US" sz="1250" b="1" dirty="0">
                <a:solidFill>
                  <a:srgbClr val="FFFFFF"/>
                </a:solidFill>
                <a:latin typeface="Calibri" pitchFamily="34" charset="0"/>
                <a:ea typeface="Calibri" pitchFamily="34" charset="-122"/>
                <a:cs typeface="Calibri" pitchFamily="34" charset="-120"/>
              </a:rPr>
              <a:t>Reservoir Engineer</a:t>
            </a:r>
            <a:endParaRPr lang="en-US" sz="1250" dirty="0"/>
          </a:p>
        </p:txBody>
      </p:sp>
      <p:sp>
        <p:nvSpPr>
          <p:cNvPr id="40" name="Text 35"/>
          <p:cNvSpPr/>
          <p:nvPr/>
        </p:nvSpPr>
        <p:spPr>
          <a:xfrm>
            <a:off x="484632" y="3803904"/>
            <a:ext cx="3694176" cy="66751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Arps decline curves fitted and exported to Aries or PHDWin automatically. Type curve benchmarking across 300 wells in seconds.</a:t>
            </a:r>
            <a:endParaRPr lang="en-US" sz="1050" dirty="0"/>
          </a:p>
        </p:txBody>
      </p:sp>
      <p:sp>
        <p:nvSpPr>
          <p:cNvPr id="41" name="Shape 36"/>
          <p:cNvSpPr/>
          <p:nvPr/>
        </p:nvSpPr>
        <p:spPr>
          <a:xfrm>
            <a:off x="4663440" y="3200400"/>
            <a:ext cx="4023360" cy="141732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42" name="Shape 37"/>
          <p:cNvSpPr/>
          <p:nvPr/>
        </p:nvSpPr>
        <p:spPr>
          <a:xfrm>
            <a:off x="4663440" y="3200400"/>
            <a:ext cx="4023360" cy="45720"/>
          </a:xfrm>
          <a:prstGeom prst="rect">
            <a:avLst/>
          </a:prstGeom>
          <a:solidFill>
            <a:srgbClr val="C9A84C"/>
          </a:solidFill>
          <a:ln w="12700">
            <a:solidFill>
              <a:srgbClr val="C9A84C"/>
            </a:solidFill>
            <a:prstDash val="solid"/>
          </a:ln>
        </p:spPr>
        <p:txBody>
          <a:bodyPr/>
          <a:lstStyle/>
          <a:p>
            <a:endParaRPr lang="en-US"/>
          </a:p>
        </p:txBody>
      </p:sp>
      <p:pic>
        <p:nvPicPr>
          <p:cNvPr id="43" name="Image 3" descr="preencoded.png"/>
          <p:cNvPicPr>
            <a:picLocks noChangeAspect="1"/>
          </p:cNvPicPr>
          <p:nvPr/>
        </p:nvPicPr>
        <p:blipFill>
          <a:blip r:embed="rId6"/>
          <a:stretch>
            <a:fillRect/>
          </a:stretch>
        </p:blipFill>
        <p:spPr>
          <a:xfrm>
            <a:off x="4846320" y="3401568"/>
            <a:ext cx="329184" cy="329184"/>
          </a:xfrm>
          <a:prstGeom prst="rect">
            <a:avLst/>
          </a:prstGeom>
        </p:spPr>
      </p:pic>
      <p:sp>
        <p:nvSpPr>
          <p:cNvPr id="44" name="Text 38"/>
          <p:cNvSpPr/>
          <p:nvPr/>
        </p:nvSpPr>
        <p:spPr>
          <a:xfrm>
            <a:off x="5257800" y="3364992"/>
            <a:ext cx="3310128" cy="365760"/>
          </a:xfrm>
          <a:prstGeom prst="rect">
            <a:avLst/>
          </a:prstGeom>
          <a:noFill/>
          <a:ln/>
        </p:spPr>
        <p:txBody>
          <a:bodyPr wrap="square" lIns="0" tIns="0" rIns="0" bIns="0" rtlCol="0" anchor="ctr"/>
          <a:lstStyle/>
          <a:p>
            <a:pPr marL="0" indent="0">
              <a:buNone/>
            </a:pPr>
            <a:r>
              <a:rPr lang="en-US" sz="1250" b="1" dirty="0">
                <a:solidFill>
                  <a:srgbClr val="FFFFFF"/>
                </a:solidFill>
                <a:latin typeface="Calibri" pitchFamily="34" charset="0"/>
                <a:ea typeface="Calibri" pitchFamily="34" charset="-122"/>
                <a:cs typeface="Calibri" pitchFamily="34" charset="-120"/>
              </a:rPr>
              <a:t>Finance &amp; Accounting</a:t>
            </a:r>
            <a:endParaRPr lang="en-US" sz="1250" dirty="0"/>
          </a:p>
        </p:txBody>
      </p:sp>
      <p:sp>
        <p:nvSpPr>
          <p:cNvPr id="45" name="Text 39"/>
          <p:cNvSpPr/>
          <p:nvPr/>
        </p:nvSpPr>
        <p:spPr>
          <a:xfrm>
            <a:off x="4828032" y="3803904"/>
            <a:ext cx="3694176" cy="66751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LOE variance decomposition and NRI leakage flagging built in. Full revenue audit trail from gross to net with one command.</a:t>
            </a:r>
            <a:endParaRPr lang="en-US" sz="1050" dirty="0"/>
          </a:p>
        </p:txBody>
      </p:sp>
      <p:pic>
        <p:nvPicPr>
          <p:cNvPr id="47" name="Picture 46" descr="Centriv Petrologic.png">
            <a:extLst>
              <a:ext uri="{FF2B5EF4-FFF2-40B4-BE49-F238E27FC236}">
                <a16:creationId xmlns:a16="http://schemas.microsoft.com/office/drawing/2014/main" id="{4846EE8B-43BF-BB5E-D5CC-CCD1891BA257}"/>
              </a:ext>
            </a:extLst>
          </p:cNvPr>
          <p:cNvPicPr>
            <a:picLocks noChangeAspect="1"/>
          </p:cNvPicPr>
          <p:nvPr/>
        </p:nvPicPr>
        <p:blipFill>
          <a:blip r:embed="rId7"/>
          <a:stretch>
            <a:fillRect/>
          </a:stretch>
        </p:blipFill>
        <p:spPr>
          <a:xfrm>
            <a:off x="8422476" y="19772"/>
            <a:ext cx="711013" cy="71101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BEFORE vs AFTER</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The Analyst's Day — Transformed</a:t>
            </a:r>
            <a:endParaRPr lang="en-US" sz="3000" dirty="0"/>
          </a:p>
        </p:txBody>
      </p:sp>
      <p:sp>
        <p:nvSpPr>
          <p:cNvPr id="5" name="Shape 3"/>
          <p:cNvSpPr/>
          <p:nvPr/>
        </p:nvSpPr>
        <p:spPr>
          <a:xfrm>
            <a:off x="365760" y="1444752"/>
            <a:ext cx="3886200" cy="384048"/>
          </a:xfrm>
          <a:prstGeom prst="rect">
            <a:avLst/>
          </a:prstGeom>
          <a:solidFill>
            <a:srgbClr val="EF4444"/>
          </a:solidFill>
          <a:ln w="12700">
            <a:solidFill>
              <a:srgbClr val="EF4444"/>
            </a:solidFill>
            <a:prstDash val="solid"/>
          </a:ln>
        </p:spPr>
        <p:txBody>
          <a:bodyPr/>
          <a:lstStyle/>
          <a:p>
            <a:endParaRPr lang="en-US"/>
          </a:p>
        </p:txBody>
      </p:sp>
      <p:sp>
        <p:nvSpPr>
          <p:cNvPr id="6" name="Text 4"/>
          <p:cNvSpPr/>
          <p:nvPr/>
        </p:nvSpPr>
        <p:spPr>
          <a:xfrm>
            <a:off x="365760" y="1444752"/>
            <a:ext cx="3886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libri" pitchFamily="34" charset="0"/>
                <a:ea typeface="Calibri" pitchFamily="34" charset="-122"/>
                <a:cs typeface="Calibri" pitchFamily="34" charset="-120"/>
              </a:rPr>
              <a:t>❌  WITHOUT the Workflow</a:t>
            </a:r>
            <a:endParaRPr lang="en-US" sz="1300" dirty="0"/>
          </a:p>
        </p:txBody>
      </p:sp>
      <p:sp>
        <p:nvSpPr>
          <p:cNvPr id="7" name="Shape 5"/>
          <p:cNvSpPr/>
          <p:nvPr/>
        </p:nvSpPr>
        <p:spPr>
          <a:xfrm>
            <a:off x="365760" y="1938528"/>
            <a:ext cx="3886200" cy="438912"/>
          </a:xfrm>
          <a:prstGeom prst="rect">
            <a:avLst/>
          </a:prstGeom>
          <a:solidFill>
            <a:srgbClr val="FFFFFF"/>
          </a:solidFill>
          <a:ln w="12700">
            <a:solidFill>
              <a:srgbClr val="E2E8F0"/>
            </a:solidFill>
            <a:prstDash val="solid"/>
          </a:ln>
        </p:spPr>
        <p:txBody>
          <a:bodyPr/>
          <a:lstStyle/>
          <a:p>
            <a:endParaRPr lang="en-US"/>
          </a:p>
        </p:txBody>
      </p:sp>
      <p:sp>
        <p:nvSpPr>
          <p:cNvPr id="8" name="Text 6"/>
          <p:cNvSpPr/>
          <p:nvPr/>
        </p:nvSpPr>
        <p:spPr>
          <a:xfrm>
            <a:off x="457200" y="2029968"/>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2 hours</a:t>
            </a:r>
            <a:endParaRPr lang="en-US" sz="950" dirty="0"/>
          </a:p>
        </p:txBody>
      </p:sp>
      <p:sp>
        <p:nvSpPr>
          <p:cNvPr id="9" name="Text 7"/>
          <p:cNvSpPr/>
          <p:nvPr/>
        </p:nvSpPr>
        <p:spPr>
          <a:xfrm>
            <a:off x="1325880" y="2029968"/>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Download JIBs and revenue statements from multiple systems</a:t>
            </a:r>
            <a:endParaRPr lang="en-US" sz="1000" dirty="0"/>
          </a:p>
        </p:txBody>
      </p:sp>
      <p:sp>
        <p:nvSpPr>
          <p:cNvPr id="10" name="Shape 8"/>
          <p:cNvSpPr/>
          <p:nvPr/>
        </p:nvSpPr>
        <p:spPr>
          <a:xfrm>
            <a:off x="365760" y="2414016"/>
            <a:ext cx="3886200" cy="438912"/>
          </a:xfrm>
          <a:prstGeom prst="rect">
            <a:avLst/>
          </a:prstGeom>
          <a:solidFill>
            <a:srgbClr val="FEF2F2"/>
          </a:solidFill>
          <a:ln w="12700">
            <a:solidFill>
              <a:srgbClr val="E2E8F0"/>
            </a:solidFill>
            <a:prstDash val="solid"/>
          </a:ln>
        </p:spPr>
        <p:txBody>
          <a:bodyPr/>
          <a:lstStyle/>
          <a:p>
            <a:endParaRPr lang="en-US"/>
          </a:p>
        </p:txBody>
      </p:sp>
      <p:sp>
        <p:nvSpPr>
          <p:cNvPr id="11" name="Text 9"/>
          <p:cNvSpPr/>
          <p:nvPr/>
        </p:nvSpPr>
        <p:spPr>
          <a:xfrm>
            <a:off x="457200" y="2505456"/>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1 hour</a:t>
            </a:r>
            <a:endParaRPr lang="en-US" sz="950" dirty="0"/>
          </a:p>
        </p:txBody>
      </p:sp>
      <p:sp>
        <p:nvSpPr>
          <p:cNvPr id="12" name="Text 10"/>
          <p:cNvSpPr/>
          <p:nvPr/>
        </p:nvSpPr>
        <p:spPr>
          <a:xfrm>
            <a:off x="1325880" y="2505456"/>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Map costs into Excel categories manually</a:t>
            </a:r>
            <a:endParaRPr lang="en-US" sz="1000" dirty="0"/>
          </a:p>
        </p:txBody>
      </p:sp>
      <p:sp>
        <p:nvSpPr>
          <p:cNvPr id="13" name="Shape 11"/>
          <p:cNvSpPr/>
          <p:nvPr/>
        </p:nvSpPr>
        <p:spPr>
          <a:xfrm>
            <a:off x="365760" y="2889504"/>
            <a:ext cx="3886200" cy="438912"/>
          </a:xfrm>
          <a:prstGeom prst="rect">
            <a:avLst/>
          </a:prstGeom>
          <a:solidFill>
            <a:srgbClr val="FFFFFF"/>
          </a:solidFill>
          <a:ln w="12700">
            <a:solidFill>
              <a:srgbClr val="E2E8F0"/>
            </a:solidFill>
            <a:prstDash val="solid"/>
          </a:ln>
        </p:spPr>
        <p:txBody>
          <a:bodyPr/>
          <a:lstStyle/>
          <a:p>
            <a:endParaRPr lang="en-US"/>
          </a:p>
        </p:txBody>
      </p:sp>
      <p:sp>
        <p:nvSpPr>
          <p:cNvPr id="14" name="Text 12"/>
          <p:cNvSpPr/>
          <p:nvPr/>
        </p:nvSpPr>
        <p:spPr>
          <a:xfrm>
            <a:off x="457200" y="2980944"/>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1 hour</a:t>
            </a:r>
            <a:endParaRPr lang="en-US" sz="950" dirty="0"/>
          </a:p>
        </p:txBody>
      </p:sp>
      <p:sp>
        <p:nvSpPr>
          <p:cNvPr id="15" name="Text 13"/>
          <p:cNvSpPr/>
          <p:nvPr/>
        </p:nvSpPr>
        <p:spPr>
          <a:xfrm>
            <a:off x="1325880" y="2980944"/>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Build lifting cost and operating income formulas</a:t>
            </a:r>
            <a:endParaRPr lang="en-US" sz="1000" dirty="0"/>
          </a:p>
        </p:txBody>
      </p:sp>
      <p:sp>
        <p:nvSpPr>
          <p:cNvPr id="16" name="Shape 14"/>
          <p:cNvSpPr/>
          <p:nvPr/>
        </p:nvSpPr>
        <p:spPr>
          <a:xfrm>
            <a:off x="365760" y="3364992"/>
            <a:ext cx="3886200" cy="438912"/>
          </a:xfrm>
          <a:prstGeom prst="rect">
            <a:avLst/>
          </a:prstGeom>
          <a:solidFill>
            <a:srgbClr val="FEF2F2"/>
          </a:solidFill>
          <a:ln w="12700">
            <a:solidFill>
              <a:srgbClr val="E2E8F0"/>
            </a:solidFill>
            <a:prstDash val="solid"/>
          </a:ln>
        </p:spPr>
        <p:txBody>
          <a:bodyPr/>
          <a:lstStyle/>
          <a:p>
            <a:endParaRPr lang="en-US"/>
          </a:p>
        </p:txBody>
      </p:sp>
      <p:sp>
        <p:nvSpPr>
          <p:cNvPr id="17" name="Text 15"/>
          <p:cNvSpPr/>
          <p:nvPr/>
        </p:nvSpPr>
        <p:spPr>
          <a:xfrm>
            <a:off x="457200" y="3456432"/>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45 min</a:t>
            </a:r>
            <a:endParaRPr lang="en-US" sz="950" dirty="0"/>
          </a:p>
        </p:txBody>
      </p:sp>
      <p:sp>
        <p:nvSpPr>
          <p:cNvPr id="18" name="Text 16"/>
          <p:cNvSpPr/>
          <p:nvPr/>
        </p:nvSpPr>
        <p:spPr>
          <a:xfrm>
            <a:off x="1325880" y="3456432"/>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Spot-check NRI decimals against the ownership deck</a:t>
            </a:r>
            <a:endParaRPr lang="en-US" sz="1000" dirty="0"/>
          </a:p>
        </p:txBody>
      </p:sp>
      <p:sp>
        <p:nvSpPr>
          <p:cNvPr id="19" name="Shape 17"/>
          <p:cNvSpPr/>
          <p:nvPr/>
        </p:nvSpPr>
        <p:spPr>
          <a:xfrm>
            <a:off x="365760" y="3840480"/>
            <a:ext cx="3886200" cy="438912"/>
          </a:xfrm>
          <a:prstGeom prst="rect">
            <a:avLst/>
          </a:prstGeom>
          <a:solidFill>
            <a:srgbClr val="FFFFFF"/>
          </a:solidFill>
          <a:ln w="12700">
            <a:solidFill>
              <a:srgbClr val="E2E8F0"/>
            </a:solidFill>
            <a:prstDash val="solid"/>
          </a:ln>
        </p:spPr>
        <p:txBody>
          <a:bodyPr/>
          <a:lstStyle/>
          <a:p>
            <a:endParaRPr lang="en-US"/>
          </a:p>
        </p:txBody>
      </p:sp>
      <p:sp>
        <p:nvSpPr>
          <p:cNvPr id="20" name="Text 18"/>
          <p:cNvSpPr/>
          <p:nvPr/>
        </p:nvSpPr>
        <p:spPr>
          <a:xfrm>
            <a:off x="457200" y="3931920"/>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45 min</a:t>
            </a:r>
            <a:endParaRPr lang="en-US" sz="950" dirty="0"/>
          </a:p>
        </p:txBody>
      </p:sp>
      <p:sp>
        <p:nvSpPr>
          <p:cNvPr id="21" name="Text 19"/>
          <p:cNvSpPr/>
          <p:nvPr/>
        </p:nvSpPr>
        <p:spPr>
          <a:xfrm>
            <a:off x="1325880" y="3931920"/>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Format charts and tables for the investment committee</a:t>
            </a:r>
            <a:endParaRPr lang="en-US" sz="1000" dirty="0"/>
          </a:p>
        </p:txBody>
      </p:sp>
      <p:sp>
        <p:nvSpPr>
          <p:cNvPr id="22" name="Shape 20"/>
          <p:cNvSpPr/>
          <p:nvPr/>
        </p:nvSpPr>
        <p:spPr>
          <a:xfrm>
            <a:off x="365760" y="4315968"/>
            <a:ext cx="3886200" cy="438912"/>
          </a:xfrm>
          <a:prstGeom prst="rect">
            <a:avLst/>
          </a:prstGeom>
          <a:solidFill>
            <a:srgbClr val="FEF2F2"/>
          </a:solidFill>
          <a:ln w="12700">
            <a:solidFill>
              <a:srgbClr val="E2E8F0"/>
            </a:solidFill>
            <a:prstDash val="solid"/>
          </a:ln>
        </p:spPr>
        <p:txBody>
          <a:bodyPr/>
          <a:lstStyle/>
          <a:p>
            <a:endParaRPr lang="en-US"/>
          </a:p>
        </p:txBody>
      </p:sp>
      <p:sp>
        <p:nvSpPr>
          <p:cNvPr id="23" name="Text 21"/>
          <p:cNvSpPr/>
          <p:nvPr/>
        </p:nvSpPr>
        <p:spPr>
          <a:xfrm>
            <a:off x="457200" y="4407408"/>
            <a:ext cx="868680" cy="256032"/>
          </a:xfrm>
          <a:prstGeom prst="rect">
            <a:avLst/>
          </a:prstGeom>
          <a:noFill/>
          <a:ln/>
        </p:spPr>
        <p:txBody>
          <a:bodyPr wrap="square" lIns="0" tIns="0" rIns="0" bIns="0" rtlCol="0" anchor="ctr"/>
          <a:lstStyle/>
          <a:p>
            <a:pPr marL="0" indent="0">
              <a:buNone/>
            </a:pPr>
            <a:r>
              <a:rPr lang="en-US" sz="950" b="1" dirty="0">
                <a:solidFill>
                  <a:srgbClr val="B91C1C"/>
                </a:solidFill>
                <a:latin typeface="Calibri" pitchFamily="34" charset="0"/>
                <a:ea typeface="Calibri" pitchFamily="34" charset="-122"/>
                <a:cs typeface="Calibri" pitchFamily="34" charset="-120"/>
              </a:rPr>
              <a:t>⏱ 30 min</a:t>
            </a:r>
            <a:endParaRPr lang="en-US" sz="950" dirty="0"/>
          </a:p>
        </p:txBody>
      </p:sp>
      <p:sp>
        <p:nvSpPr>
          <p:cNvPr id="24" name="Text 22"/>
          <p:cNvSpPr/>
          <p:nvPr/>
        </p:nvSpPr>
        <p:spPr>
          <a:xfrm>
            <a:off x="1325880" y="4407408"/>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Export data to Aries and re-enter decline parameters</a:t>
            </a:r>
            <a:endParaRPr lang="en-US" sz="1000" dirty="0"/>
          </a:p>
        </p:txBody>
      </p:sp>
      <p:sp>
        <p:nvSpPr>
          <p:cNvPr id="25" name="Shape 23"/>
          <p:cNvSpPr/>
          <p:nvPr/>
        </p:nvSpPr>
        <p:spPr>
          <a:xfrm>
            <a:off x="365760" y="4809744"/>
            <a:ext cx="3886200" cy="228600"/>
          </a:xfrm>
          <a:prstGeom prst="rect">
            <a:avLst/>
          </a:prstGeom>
          <a:solidFill>
            <a:srgbClr val="FEE2E2"/>
          </a:solidFill>
          <a:ln w="12700">
            <a:solidFill>
              <a:srgbClr val="FCA5A5"/>
            </a:solidFill>
            <a:prstDash val="solid"/>
          </a:ln>
        </p:spPr>
        <p:txBody>
          <a:bodyPr/>
          <a:lstStyle/>
          <a:p>
            <a:endParaRPr lang="en-US"/>
          </a:p>
        </p:txBody>
      </p:sp>
      <p:sp>
        <p:nvSpPr>
          <p:cNvPr id="26" name="Text 24"/>
          <p:cNvSpPr/>
          <p:nvPr/>
        </p:nvSpPr>
        <p:spPr>
          <a:xfrm>
            <a:off x="365760" y="4809744"/>
            <a:ext cx="3886200" cy="228600"/>
          </a:xfrm>
          <a:prstGeom prst="rect">
            <a:avLst/>
          </a:prstGeom>
          <a:noFill/>
          <a:ln/>
        </p:spPr>
        <p:txBody>
          <a:bodyPr wrap="square" lIns="0" tIns="0" rIns="0" bIns="0" rtlCol="0" anchor="ctr"/>
          <a:lstStyle/>
          <a:p>
            <a:pPr marL="0" indent="0" algn="ctr">
              <a:buNone/>
            </a:pPr>
            <a:r>
              <a:rPr lang="en-US" sz="1050" b="1" dirty="0">
                <a:solidFill>
                  <a:srgbClr val="B91C1C"/>
                </a:solidFill>
                <a:latin typeface="Calibri" pitchFamily="34" charset="0"/>
                <a:ea typeface="Calibri" pitchFamily="34" charset="-122"/>
                <a:cs typeface="Calibri" pitchFamily="34" charset="-120"/>
              </a:rPr>
              <a:t>TOTAL: ~6 hours of analyst time per deal</a:t>
            </a:r>
            <a:endParaRPr lang="en-US" sz="1050" dirty="0"/>
          </a:p>
        </p:txBody>
      </p:sp>
      <p:sp>
        <p:nvSpPr>
          <p:cNvPr id="27" name="Shape 25"/>
          <p:cNvSpPr/>
          <p:nvPr/>
        </p:nvSpPr>
        <p:spPr>
          <a:xfrm>
            <a:off x="4892040" y="1444752"/>
            <a:ext cx="3886200" cy="384048"/>
          </a:xfrm>
          <a:prstGeom prst="rect">
            <a:avLst/>
          </a:prstGeom>
          <a:solidFill>
            <a:srgbClr val="22C55E"/>
          </a:solidFill>
          <a:ln w="12700">
            <a:solidFill>
              <a:srgbClr val="22C55E"/>
            </a:solidFill>
            <a:prstDash val="solid"/>
          </a:ln>
        </p:spPr>
        <p:txBody>
          <a:bodyPr/>
          <a:lstStyle/>
          <a:p>
            <a:endParaRPr lang="en-US"/>
          </a:p>
        </p:txBody>
      </p:sp>
      <p:sp>
        <p:nvSpPr>
          <p:cNvPr id="28" name="Text 26"/>
          <p:cNvSpPr/>
          <p:nvPr/>
        </p:nvSpPr>
        <p:spPr>
          <a:xfrm>
            <a:off x="4892040" y="1444752"/>
            <a:ext cx="3886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libri" pitchFamily="34" charset="0"/>
                <a:ea typeface="Calibri" pitchFamily="34" charset="-122"/>
                <a:cs typeface="Calibri" pitchFamily="34" charset="-120"/>
              </a:rPr>
              <a:t>✅  WITH the Workflow</a:t>
            </a:r>
            <a:endParaRPr lang="en-US" sz="1300" dirty="0"/>
          </a:p>
        </p:txBody>
      </p:sp>
      <p:sp>
        <p:nvSpPr>
          <p:cNvPr id="29" name="Shape 27"/>
          <p:cNvSpPr/>
          <p:nvPr/>
        </p:nvSpPr>
        <p:spPr>
          <a:xfrm>
            <a:off x="4892040" y="1938528"/>
            <a:ext cx="3886200" cy="438912"/>
          </a:xfrm>
          <a:prstGeom prst="rect">
            <a:avLst/>
          </a:prstGeom>
          <a:solidFill>
            <a:srgbClr val="FFFFFF"/>
          </a:solidFill>
          <a:ln w="12700">
            <a:solidFill>
              <a:srgbClr val="E2E8F0"/>
            </a:solidFill>
            <a:prstDash val="solid"/>
          </a:ln>
        </p:spPr>
        <p:txBody>
          <a:bodyPr/>
          <a:lstStyle/>
          <a:p>
            <a:endParaRPr lang="en-US"/>
          </a:p>
        </p:txBody>
      </p:sp>
      <p:sp>
        <p:nvSpPr>
          <p:cNvPr id="30" name="Text 28"/>
          <p:cNvSpPr/>
          <p:nvPr/>
        </p:nvSpPr>
        <p:spPr>
          <a:xfrm>
            <a:off x="4983480" y="2029968"/>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31" name="Text 29"/>
          <p:cNvSpPr/>
          <p:nvPr/>
        </p:nvSpPr>
        <p:spPr>
          <a:xfrm>
            <a:off x="5852160" y="2029968"/>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Database auto-generated or connected from existing source</a:t>
            </a:r>
            <a:endParaRPr lang="en-US" sz="1000" dirty="0"/>
          </a:p>
        </p:txBody>
      </p:sp>
      <p:sp>
        <p:nvSpPr>
          <p:cNvPr id="32" name="Shape 30"/>
          <p:cNvSpPr/>
          <p:nvPr/>
        </p:nvSpPr>
        <p:spPr>
          <a:xfrm>
            <a:off x="4892040" y="2414016"/>
            <a:ext cx="3886200" cy="438912"/>
          </a:xfrm>
          <a:prstGeom prst="rect">
            <a:avLst/>
          </a:prstGeom>
          <a:solidFill>
            <a:srgbClr val="F0FDF4"/>
          </a:solidFill>
          <a:ln w="12700">
            <a:solidFill>
              <a:srgbClr val="E2E8F0"/>
            </a:solidFill>
            <a:prstDash val="solid"/>
          </a:ln>
        </p:spPr>
        <p:txBody>
          <a:bodyPr/>
          <a:lstStyle/>
          <a:p>
            <a:endParaRPr lang="en-US"/>
          </a:p>
        </p:txBody>
      </p:sp>
      <p:sp>
        <p:nvSpPr>
          <p:cNvPr id="33" name="Text 31"/>
          <p:cNvSpPr/>
          <p:nvPr/>
        </p:nvSpPr>
        <p:spPr>
          <a:xfrm>
            <a:off x="4983480" y="2505456"/>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34" name="Text 32"/>
          <p:cNvSpPr/>
          <p:nvPr/>
        </p:nvSpPr>
        <p:spPr>
          <a:xfrm>
            <a:off x="5852160" y="2505456"/>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22-check validator catches data quality issues automatically</a:t>
            </a:r>
            <a:endParaRPr lang="en-US" sz="1000" dirty="0"/>
          </a:p>
        </p:txBody>
      </p:sp>
      <p:sp>
        <p:nvSpPr>
          <p:cNvPr id="35" name="Shape 33"/>
          <p:cNvSpPr/>
          <p:nvPr/>
        </p:nvSpPr>
        <p:spPr>
          <a:xfrm>
            <a:off x="4892040" y="2889504"/>
            <a:ext cx="3886200" cy="438912"/>
          </a:xfrm>
          <a:prstGeom prst="rect">
            <a:avLst/>
          </a:prstGeom>
          <a:solidFill>
            <a:srgbClr val="FFFFFF"/>
          </a:solidFill>
          <a:ln w="12700">
            <a:solidFill>
              <a:srgbClr val="E2E8F0"/>
            </a:solidFill>
            <a:prstDash val="solid"/>
          </a:ln>
        </p:spPr>
        <p:txBody>
          <a:bodyPr/>
          <a:lstStyle/>
          <a:p>
            <a:endParaRPr lang="en-US"/>
          </a:p>
        </p:txBody>
      </p:sp>
      <p:sp>
        <p:nvSpPr>
          <p:cNvPr id="36" name="Text 34"/>
          <p:cNvSpPr/>
          <p:nvPr/>
        </p:nvSpPr>
        <p:spPr>
          <a:xfrm>
            <a:off x="4983480" y="2980944"/>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37" name="Text 35"/>
          <p:cNvSpPr/>
          <p:nvPr/>
        </p:nvSpPr>
        <p:spPr>
          <a:xfrm>
            <a:off x="5852160" y="2980944"/>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7 analysis modules run: LOE, revenue variance, economic limit</a:t>
            </a:r>
            <a:endParaRPr lang="en-US" sz="1000" dirty="0"/>
          </a:p>
        </p:txBody>
      </p:sp>
      <p:sp>
        <p:nvSpPr>
          <p:cNvPr id="38" name="Shape 36"/>
          <p:cNvSpPr/>
          <p:nvPr/>
        </p:nvSpPr>
        <p:spPr>
          <a:xfrm>
            <a:off x="4892040" y="3364992"/>
            <a:ext cx="3886200" cy="438912"/>
          </a:xfrm>
          <a:prstGeom prst="rect">
            <a:avLst/>
          </a:prstGeom>
          <a:solidFill>
            <a:srgbClr val="F0FDF4"/>
          </a:solidFill>
          <a:ln w="12700">
            <a:solidFill>
              <a:srgbClr val="E2E8F0"/>
            </a:solidFill>
            <a:prstDash val="solid"/>
          </a:ln>
        </p:spPr>
        <p:txBody>
          <a:bodyPr/>
          <a:lstStyle/>
          <a:p>
            <a:endParaRPr lang="en-US"/>
          </a:p>
        </p:txBody>
      </p:sp>
      <p:sp>
        <p:nvSpPr>
          <p:cNvPr id="39" name="Text 37"/>
          <p:cNvSpPr/>
          <p:nvPr/>
        </p:nvSpPr>
        <p:spPr>
          <a:xfrm>
            <a:off x="4983480" y="3456432"/>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40" name="Text 38"/>
          <p:cNvSpPr/>
          <p:nvPr/>
        </p:nvSpPr>
        <p:spPr>
          <a:xfrm>
            <a:off x="5852160" y="3456432"/>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NRI leakage flagged automatically — no manual checking</a:t>
            </a:r>
            <a:endParaRPr lang="en-US" sz="1000" dirty="0"/>
          </a:p>
        </p:txBody>
      </p:sp>
      <p:sp>
        <p:nvSpPr>
          <p:cNvPr id="41" name="Shape 39"/>
          <p:cNvSpPr/>
          <p:nvPr/>
        </p:nvSpPr>
        <p:spPr>
          <a:xfrm>
            <a:off x="4892040" y="3840480"/>
            <a:ext cx="3886200" cy="438912"/>
          </a:xfrm>
          <a:prstGeom prst="rect">
            <a:avLst/>
          </a:prstGeom>
          <a:solidFill>
            <a:srgbClr val="FFFFFF"/>
          </a:solidFill>
          <a:ln w="12700">
            <a:solidFill>
              <a:srgbClr val="E2E8F0"/>
            </a:solidFill>
            <a:prstDash val="solid"/>
          </a:ln>
        </p:spPr>
        <p:txBody>
          <a:bodyPr/>
          <a:lstStyle/>
          <a:p>
            <a:endParaRPr lang="en-US"/>
          </a:p>
        </p:txBody>
      </p:sp>
      <p:sp>
        <p:nvSpPr>
          <p:cNvPr id="42" name="Text 40"/>
          <p:cNvSpPr/>
          <p:nvPr/>
        </p:nvSpPr>
        <p:spPr>
          <a:xfrm>
            <a:off x="4983480" y="3931920"/>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43" name="Text 41"/>
          <p:cNvSpPr/>
          <p:nvPr/>
        </p:nvSpPr>
        <p:spPr>
          <a:xfrm>
            <a:off x="5852160" y="3931920"/>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11-tab Excel + 4-page PDF generated, formatted, and ready</a:t>
            </a:r>
            <a:endParaRPr lang="en-US" sz="1000" dirty="0"/>
          </a:p>
        </p:txBody>
      </p:sp>
      <p:sp>
        <p:nvSpPr>
          <p:cNvPr id="44" name="Shape 42"/>
          <p:cNvSpPr/>
          <p:nvPr/>
        </p:nvSpPr>
        <p:spPr>
          <a:xfrm>
            <a:off x="4892040" y="4315968"/>
            <a:ext cx="3886200" cy="438912"/>
          </a:xfrm>
          <a:prstGeom prst="rect">
            <a:avLst/>
          </a:prstGeom>
          <a:solidFill>
            <a:srgbClr val="F0FDF4"/>
          </a:solidFill>
          <a:ln w="12700">
            <a:solidFill>
              <a:srgbClr val="E2E8F0"/>
            </a:solidFill>
            <a:prstDash val="solid"/>
          </a:ln>
        </p:spPr>
        <p:txBody>
          <a:bodyPr/>
          <a:lstStyle/>
          <a:p>
            <a:endParaRPr lang="en-US"/>
          </a:p>
        </p:txBody>
      </p:sp>
      <p:sp>
        <p:nvSpPr>
          <p:cNvPr id="45" name="Text 43"/>
          <p:cNvSpPr/>
          <p:nvPr/>
        </p:nvSpPr>
        <p:spPr>
          <a:xfrm>
            <a:off x="4983480" y="4407408"/>
            <a:ext cx="868680" cy="256032"/>
          </a:xfrm>
          <a:prstGeom prst="rect">
            <a:avLst/>
          </a:prstGeom>
          <a:noFill/>
          <a:ln/>
        </p:spPr>
        <p:txBody>
          <a:bodyPr wrap="square" lIns="0" tIns="0" rIns="0" bIns="0" rtlCol="0" anchor="ctr"/>
          <a:lstStyle/>
          <a:p>
            <a:pPr marL="0" indent="0">
              <a:buNone/>
            </a:pPr>
            <a:r>
              <a:rPr lang="en-US" sz="950" b="1" dirty="0">
                <a:solidFill>
                  <a:srgbClr val="15803D"/>
                </a:solidFill>
                <a:latin typeface="Calibri" pitchFamily="34" charset="0"/>
                <a:ea typeface="Calibri" pitchFamily="34" charset="-122"/>
                <a:cs typeface="Calibri" pitchFamily="34" charset="-120"/>
              </a:rPr>
              <a:t>⚡ Instant</a:t>
            </a:r>
            <a:endParaRPr lang="en-US" sz="950" dirty="0"/>
          </a:p>
        </p:txBody>
      </p:sp>
      <p:sp>
        <p:nvSpPr>
          <p:cNvPr id="46" name="Text 44"/>
          <p:cNvSpPr/>
          <p:nvPr/>
        </p:nvSpPr>
        <p:spPr>
          <a:xfrm>
            <a:off x="5852160" y="4407408"/>
            <a:ext cx="2816352" cy="256032"/>
          </a:xfrm>
          <a:prstGeom prst="rect">
            <a:avLst/>
          </a:prstGeom>
          <a:noFill/>
          <a:ln/>
        </p:spPr>
        <p:txBody>
          <a:bodyPr wrap="square" lIns="0" tIns="0" rIns="0" bIns="0" rtlCol="0" anchor="ctr"/>
          <a:lstStyle/>
          <a:p>
            <a:pPr marL="0" indent="0">
              <a:buNone/>
            </a:pPr>
            <a:r>
              <a:rPr lang="en-US" sz="1000" dirty="0">
                <a:solidFill>
                  <a:srgbClr val="334155"/>
                </a:solidFill>
                <a:latin typeface="Calibri" pitchFamily="34" charset="0"/>
                <a:ea typeface="Calibri" pitchFamily="34" charset="-122"/>
                <a:cs typeface="Calibri" pitchFamily="34" charset="-120"/>
              </a:rPr>
              <a:t>Aries AC_ECONOMICS + PHDWin decline files exported</a:t>
            </a:r>
            <a:endParaRPr lang="en-US" sz="1000" dirty="0"/>
          </a:p>
        </p:txBody>
      </p:sp>
      <p:sp>
        <p:nvSpPr>
          <p:cNvPr id="47" name="Shape 45"/>
          <p:cNvSpPr/>
          <p:nvPr/>
        </p:nvSpPr>
        <p:spPr>
          <a:xfrm>
            <a:off x="4892040" y="4809744"/>
            <a:ext cx="3886200" cy="228600"/>
          </a:xfrm>
          <a:prstGeom prst="rect">
            <a:avLst/>
          </a:prstGeom>
          <a:solidFill>
            <a:srgbClr val="DCFCE7"/>
          </a:solidFill>
          <a:ln w="12700">
            <a:solidFill>
              <a:srgbClr val="86EFAC"/>
            </a:solidFill>
            <a:prstDash val="solid"/>
          </a:ln>
        </p:spPr>
        <p:txBody>
          <a:bodyPr/>
          <a:lstStyle/>
          <a:p>
            <a:endParaRPr lang="en-US"/>
          </a:p>
        </p:txBody>
      </p:sp>
      <p:sp>
        <p:nvSpPr>
          <p:cNvPr id="48" name="Text 46"/>
          <p:cNvSpPr/>
          <p:nvPr/>
        </p:nvSpPr>
        <p:spPr>
          <a:xfrm>
            <a:off x="4892040" y="4809744"/>
            <a:ext cx="3886200" cy="228600"/>
          </a:xfrm>
          <a:prstGeom prst="rect">
            <a:avLst/>
          </a:prstGeom>
          <a:noFill/>
          <a:ln/>
        </p:spPr>
        <p:txBody>
          <a:bodyPr wrap="square" lIns="0" tIns="0" rIns="0" bIns="0" rtlCol="0" anchor="ctr"/>
          <a:lstStyle/>
          <a:p>
            <a:pPr marL="0" indent="0" algn="ctr">
              <a:buNone/>
            </a:pPr>
            <a:r>
              <a:rPr lang="en-US" sz="1050" b="1" dirty="0">
                <a:solidFill>
                  <a:srgbClr val="15803D"/>
                </a:solidFill>
                <a:latin typeface="Calibri" pitchFamily="34" charset="0"/>
                <a:ea typeface="Calibri" pitchFamily="34" charset="-122"/>
                <a:cs typeface="Calibri" pitchFamily="34" charset="-120"/>
              </a:rPr>
              <a:t>TOTAL: 4 minutes 47 seconds</a:t>
            </a:r>
            <a:endParaRPr lang="en-US" sz="1050" dirty="0"/>
          </a:p>
        </p:txBody>
      </p:sp>
      <p:sp>
        <p:nvSpPr>
          <p:cNvPr id="49" name="Shape 47"/>
          <p:cNvSpPr/>
          <p:nvPr/>
        </p:nvSpPr>
        <p:spPr>
          <a:xfrm>
            <a:off x="4343400" y="1444752"/>
            <a:ext cx="457200" cy="3593592"/>
          </a:xfrm>
          <a:prstGeom prst="rect">
            <a:avLst/>
          </a:prstGeom>
          <a:solidFill>
            <a:srgbClr val="F0F4F8"/>
          </a:solidFill>
          <a:ln w="12700">
            <a:solidFill>
              <a:srgbClr val="F0F4F8"/>
            </a:solidFill>
            <a:prstDash val="solid"/>
          </a:ln>
        </p:spPr>
        <p:txBody>
          <a:bodyPr/>
          <a:lstStyle/>
          <a:p>
            <a:endParaRPr lang="en-US"/>
          </a:p>
        </p:txBody>
      </p:sp>
      <p:sp>
        <p:nvSpPr>
          <p:cNvPr id="50" name="Shape 48"/>
          <p:cNvSpPr/>
          <p:nvPr/>
        </p:nvSpPr>
        <p:spPr>
          <a:xfrm>
            <a:off x="4370832" y="2944368"/>
            <a:ext cx="402336" cy="402336"/>
          </a:xfrm>
          <a:prstGeom prst="ellipse">
            <a:avLst/>
          </a:prstGeom>
          <a:solidFill>
            <a:srgbClr val="0D1B2A"/>
          </a:solidFill>
          <a:ln w="12700">
            <a:solidFill>
              <a:srgbClr val="0D1B2A"/>
            </a:solidFill>
            <a:prstDash val="solid"/>
          </a:ln>
        </p:spPr>
        <p:txBody>
          <a:bodyPr/>
          <a:lstStyle/>
          <a:p>
            <a:endParaRPr lang="en-US"/>
          </a:p>
        </p:txBody>
      </p:sp>
      <p:sp>
        <p:nvSpPr>
          <p:cNvPr id="51" name="Text 49"/>
          <p:cNvSpPr/>
          <p:nvPr/>
        </p:nvSpPr>
        <p:spPr>
          <a:xfrm>
            <a:off x="4370832" y="2944368"/>
            <a:ext cx="402336" cy="402336"/>
          </a:xfrm>
          <a:prstGeom prst="rect">
            <a:avLst/>
          </a:prstGeom>
          <a:noFill/>
          <a:ln/>
        </p:spPr>
        <p:txBody>
          <a:bodyPr wrap="square" lIns="0" tIns="0" rIns="0" bIns="0" rtlCol="0" anchor="ctr"/>
          <a:lstStyle/>
          <a:p>
            <a:pPr marL="0" indent="0" algn="ctr">
              <a:buNone/>
            </a:pPr>
            <a:r>
              <a:rPr lang="en-US" sz="1100" b="1" dirty="0">
                <a:solidFill>
                  <a:srgbClr val="C9A84C"/>
                </a:solidFill>
                <a:latin typeface="Calibri" pitchFamily="34" charset="0"/>
                <a:ea typeface="Calibri" pitchFamily="34" charset="-122"/>
                <a:cs typeface="Calibri" pitchFamily="34" charset="-120"/>
              </a:rPr>
              <a:t>VS</a:t>
            </a:r>
            <a:endParaRPr lang="en-US" sz="1100" dirty="0"/>
          </a:p>
        </p:txBody>
      </p:sp>
      <p:pic>
        <p:nvPicPr>
          <p:cNvPr id="53" name="Picture 52" descr="Centriv Petrologic.png">
            <a:extLst>
              <a:ext uri="{FF2B5EF4-FFF2-40B4-BE49-F238E27FC236}">
                <a16:creationId xmlns:a16="http://schemas.microsoft.com/office/drawing/2014/main" id="{C0483DAF-3C18-96F2-B182-69899462FEFE}"/>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4" name="Text 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HOW IT WORKS</a:t>
            </a:r>
            <a:endParaRPr lang="en-US" sz="950" dirty="0"/>
          </a:p>
        </p:txBody>
      </p:sp>
      <p:sp>
        <p:nvSpPr>
          <p:cNvPr id="5" name="Text 3"/>
          <p:cNvSpPr/>
          <p:nvPr/>
        </p:nvSpPr>
        <p:spPr>
          <a:xfrm>
            <a:off x="411480" y="56692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A Six-Stage Analytical Pipeline</a:t>
            </a:r>
            <a:endParaRPr lang="en-US" sz="3000" dirty="0"/>
          </a:p>
        </p:txBody>
      </p:sp>
      <p:sp>
        <p:nvSpPr>
          <p:cNvPr id="6" name="Shape 4"/>
          <p:cNvSpPr/>
          <p:nvPr/>
        </p:nvSpPr>
        <p:spPr>
          <a:xfrm>
            <a:off x="320040" y="157276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7" name="Shape 5"/>
          <p:cNvSpPr/>
          <p:nvPr/>
        </p:nvSpPr>
        <p:spPr>
          <a:xfrm>
            <a:off x="320040" y="1572768"/>
            <a:ext cx="2670048" cy="54864"/>
          </a:xfrm>
          <a:prstGeom prst="rect">
            <a:avLst/>
          </a:prstGeom>
          <a:solidFill>
            <a:srgbClr val="C9A84C"/>
          </a:solidFill>
          <a:ln w="12700">
            <a:solidFill>
              <a:srgbClr val="C9A84C"/>
            </a:solidFill>
            <a:prstDash val="solid"/>
          </a:ln>
        </p:spPr>
        <p:txBody>
          <a:bodyPr/>
          <a:lstStyle/>
          <a:p>
            <a:endParaRPr lang="en-US"/>
          </a:p>
        </p:txBody>
      </p:sp>
      <p:sp>
        <p:nvSpPr>
          <p:cNvPr id="8" name="Shape 6"/>
          <p:cNvSpPr/>
          <p:nvPr/>
        </p:nvSpPr>
        <p:spPr>
          <a:xfrm>
            <a:off x="466344" y="1737360"/>
            <a:ext cx="384048" cy="384048"/>
          </a:xfrm>
          <a:prstGeom prst="ellipse">
            <a:avLst/>
          </a:prstGeom>
          <a:solidFill>
            <a:srgbClr val="C9A84C"/>
          </a:solidFill>
          <a:ln w="12700">
            <a:solidFill>
              <a:srgbClr val="C9A84C"/>
            </a:solidFill>
            <a:prstDash val="solid"/>
          </a:ln>
        </p:spPr>
        <p:txBody>
          <a:bodyPr/>
          <a:lstStyle/>
          <a:p>
            <a:endParaRPr lang="en-US"/>
          </a:p>
        </p:txBody>
      </p:sp>
      <p:sp>
        <p:nvSpPr>
          <p:cNvPr id="9" name="Text 7"/>
          <p:cNvSpPr/>
          <p:nvPr/>
        </p:nvSpPr>
        <p:spPr>
          <a:xfrm>
            <a:off x="466344" y="173736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01</a:t>
            </a:r>
            <a:endParaRPr lang="en-US" sz="1300" dirty="0"/>
          </a:p>
        </p:txBody>
      </p:sp>
      <p:sp>
        <p:nvSpPr>
          <p:cNvPr id="10" name="Text 8"/>
          <p:cNvSpPr/>
          <p:nvPr/>
        </p:nvSpPr>
        <p:spPr>
          <a:xfrm>
            <a:off x="923544" y="177393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DATA LAYER</a:t>
            </a:r>
            <a:endParaRPr lang="en-US" sz="1100" dirty="0"/>
          </a:p>
        </p:txBody>
      </p:sp>
      <p:sp>
        <p:nvSpPr>
          <p:cNvPr id="11" name="Text 9"/>
          <p:cNvSpPr/>
          <p:nvPr/>
        </p:nvSpPr>
        <p:spPr>
          <a:xfrm>
            <a:off x="466344" y="217627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SQLite / Access database with well, lease, field, daily production, and LOS tables. Aries and PHDWin-compatible schema.</a:t>
            </a:r>
            <a:endParaRPr lang="en-US" sz="950" dirty="0"/>
          </a:p>
        </p:txBody>
      </p:sp>
      <p:sp>
        <p:nvSpPr>
          <p:cNvPr id="12" name="Shape 10"/>
          <p:cNvSpPr/>
          <p:nvPr/>
        </p:nvSpPr>
        <p:spPr>
          <a:xfrm>
            <a:off x="3218688" y="157276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13" name="Shape 11"/>
          <p:cNvSpPr/>
          <p:nvPr/>
        </p:nvSpPr>
        <p:spPr>
          <a:xfrm>
            <a:off x="3218688" y="1572768"/>
            <a:ext cx="2670048" cy="54864"/>
          </a:xfrm>
          <a:prstGeom prst="rect">
            <a:avLst/>
          </a:prstGeom>
          <a:solidFill>
            <a:srgbClr val="0EA5E9"/>
          </a:solidFill>
          <a:ln w="12700">
            <a:solidFill>
              <a:srgbClr val="0EA5E9"/>
            </a:solidFill>
            <a:prstDash val="solid"/>
          </a:ln>
        </p:spPr>
        <p:txBody>
          <a:bodyPr/>
          <a:lstStyle/>
          <a:p>
            <a:endParaRPr lang="en-US"/>
          </a:p>
        </p:txBody>
      </p:sp>
      <p:sp>
        <p:nvSpPr>
          <p:cNvPr id="14" name="Shape 12"/>
          <p:cNvSpPr/>
          <p:nvPr/>
        </p:nvSpPr>
        <p:spPr>
          <a:xfrm>
            <a:off x="3364992" y="1737360"/>
            <a:ext cx="384048" cy="384048"/>
          </a:xfrm>
          <a:prstGeom prst="ellipse">
            <a:avLst/>
          </a:prstGeom>
          <a:solidFill>
            <a:srgbClr val="0EA5E9"/>
          </a:solidFill>
          <a:ln w="12700">
            <a:solidFill>
              <a:srgbClr val="0EA5E9"/>
            </a:solidFill>
            <a:prstDash val="solid"/>
          </a:ln>
        </p:spPr>
        <p:txBody>
          <a:bodyPr/>
          <a:lstStyle/>
          <a:p>
            <a:endParaRPr lang="en-US"/>
          </a:p>
        </p:txBody>
      </p:sp>
      <p:sp>
        <p:nvSpPr>
          <p:cNvPr id="15" name="Text 13"/>
          <p:cNvSpPr/>
          <p:nvPr/>
        </p:nvSpPr>
        <p:spPr>
          <a:xfrm>
            <a:off x="3364992" y="173736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02</a:t>
            </a:r>
            <a:endParaRPr lang="en-US" sz="1300" dirty="0"/>
          </a:p>
        </p:txBody>
      </p:sp>
      <p:sp>
        <p:nvSpPr>
          <p:cNvPr id="16" name="Text 14"/>
          <p:cNvSpPr/>
          <p:nvPr/>
        </p:nvSpPr>
        <p:spPr>
          <a:xfrm>
            <a:off x="3822192" y="177393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VALIDATE</a:t>
            </a:r>
            <a:endParaRPr lang="en-US" sz="1100" dirty="0"/>
          </a:p>
        </p:txBody>
      </p:sp>
      <p:sp>
        <p:nvSpPr>
          <p:cNvPr id="17" name="Text 15"/>
          <p:cNvSpPr/>
          <p:nvPr/>
        </p:nvSpPr>
        <p:spPr>
          <a:xfrm>
            <a:off x="3364992" y="217627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22 automated data quality checks. Flags negative production, impossible WI/NRI, duplicate records, and future-dated production before analysis runs.</a:t>
            </a:r>
            <a:endParaRPr lang="en-US" sz="950" dirty="0"/>
          </a:p>
        </p:txBody>
      </p:sp>
      <p:sp>
        <p:nvSpPr>
          <p:cNvPr id="18" name="Shape 16"/>
          <p:cNvSpPr/>
          <p:nvPr/>
        </p:nvSpPr>
        <p:spPr>
          <a:xfrm>
            <a:off x="6117336" y="157276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19" name="Shape 17"/>
          <p:cNvSpPr/>
          <p:nvPr/>
        </p:nvSpPr>
        <p:spPr>
          <a:xfrm>
            <a:off x="6117336" y="1572768"/>
            <a:ext cx="2670048" cy="54864"/>
          </a:xfrm>
          <a:prstGeom prst="rect">
            <a:avLst/>
          </a:prstGeom>
          <a:solidFill>
            <a:srgbClr val="22C55E"/>
          </a:solidFill>
          <a:ln w="12700">
            <a:solidFill>
              <a:srgbClr val="22C55E"/>
            </a:solidFill>
            <a:prstDash val="solid"/>
          </a:ln>
        </p:spPr>
        <p:txBody>
          <a:bodyPr/>
          <a:lstStyle/>
          <a:p>
            <a:endParaRPr lang="en-US"/>
          </a:p>
        </p:txBody>
      </p:sp>
      <p:sp>
        <p:nvSpPr>
          <p:cNvPr id="20" name="Shape 18"/>
          <p:cNvSpPr/>
          <p:nvPr/>
        </p:nvSpPr>
        <p:spPr>
          <a:xfrm>
            <a:off x="6263640" y="1737360"/>
            <a:ext cx="384048" cy="384048"/>
          </a:xfrm>
          <a:prstGeom prst="ellipse">
            <a:avLst/>
          </a:prstGeom>
          <a:solidFill>
            <a:srgbClr val="22C55E"/>
          </a:solidFill>
          <a:ln w="12700">
            <a:solidFill>
              <a:srgbClr val="22C55E"/>
            </a:solidFill>
            <a:prstDash val="solid"/>
          </a:ln>
        </p:spPr>
        <p:txBody>
          <a:bodyPr/>
          <a:lstStyle/>
          <a:p>
            <a:endParaRPr lang="en-US"/>
          </a:p>
        </p:txBody>
      </p:sp>
      <p:sp>
        <p:nvSpPr>
          <p:cNvPr id="21" name="Text 19"/>
          <p:cNvSpPr/>
          <p:nvPr/>
        </p:nvSpPr>
        <p:spPr>
          <a:xfrm>
            <a:off x="6263640" y="173736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03</a:t>
            </a:r>
            <a:endParaRPr lang="en-US" sz="1300" dirty="0"/>
          </a:p>
        </p:txBody>
      </p:sp>
      <p:sp>
        <p:nvSpPr>
          <p:cNvPr id="22" name="Text 20"/>
          <p:cNvSpPr/>
          <p:nvPr/>
        </p:nvSpPr>
        <p:spPr>
          <a:xfrm>
            <a:off x="6720840" y="177393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ANALYSE</a:t>
            </a:r>
            <a:endParaRPr lang="en-US" sz="1100" dirty="0"/>
          </a:p>
        </p:txBody>
      </p:sp>
      <p:sp>
        <p:nvSpPr>
          <p:cNvPr id="23" name="Text 21"/>
          <p:cNvSpPr/>
          <p:nvPr/>
        </p:nvSpPr>
        <p:spPr>
          <a:xfrm>
            <a:off x="6263640" y="217627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7 analytical modules: Revenue Variance · LOE Categorisation · Economic Limit Screening · Trend Normalisation · Bad Actor Identification · Downtime Impact · Benchmarking.</a:t>
            </a:r>
            <a:endParaRPr lang="en-US" sz="950" dirty="0"/>
          </a:p>
        </p:txBody>
      </p:sp>
      <p:sp>
        <p:nvSpPr>
          <p:cNvPr id="24" name="Shape 22"/>
          <p:cNvSpPr/>
          <p:nvPr/>
        </p:nvSpPr>
        <p:spPr>
          <a:xfrm>
            <a:off x="320040" y="321868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25" name="Shape 23"/>
          <p:cNvSpPr/>
          <p:nvPr/>
        </p:nvSpPr>
        <p:spPr>
          <a:xfrm>
            <a:off x="320040" y="3218688"/>
            <a:ext cx="2670048" cy="54864"/>
          </a:xfrm>
          <a:prstGeom prst="rect">
            <a:avLst/>
          </a:prstGeom>
          <a:solidFill>
            <a:srgbClr val="F97316"/>
          </a:solidFill>
          <a:ln w="12700">
            <a:solidFill>
              <a:srgbClr val="F97316"/>
            </a:solidFill>
            <a:prstDash val="solid"/>
          </a:ln>
        </p:spPr>
        <p:txBody>
          <a:bodyPr/>
          <a:lstStyle/>
          <a:p>
            <a:endParaRPr lang="en-US"/>
          </a:p>
        </p:txBody>
      </p:sp>
      <p:sp>
        <p:nvSpPr>
          <p:cNvPr id="26" name="Shape 24"/>
          <p:cNvSpPr/>
          <p:nvPr/>
        </p:nvSpPr>
        <p:spPr>
          <a:xfrm>
            <a:off x="466344" y="3383280"/>
            <a:ext cx="384048" cy="384048"/>
          </a:xfrm>
          <a:prstGeom prst="ellipse">
            <a:avLst/>
          </a:prstGeom>
          <a:solidFill>
            <a:srgbClr val="F97316"/>
          </a:solidFill>
          <a:ln w="12700">
            <a:solidFill>
              <a:srgbClr val="F97316"/>
            </a:solidFill>
            <a:prstDash val="solid"/>
          </a:ln>
        </p:spPr>
        <p:txBody>
          <a:bodyPr/>
          <a:lstStyle/>
          <a:p>
            <a:endParaRPr lang="en-US"/>
          </a:p>
        </p:txBody>
      </p:sp>
      <p:sp>
        <p:nvSpPr>
          <p:cNvPr id="27" name="Text 25"/>
          <p:cNvSpPr/>
          <p:nvPr/>
        </p:nvSpPr>
        <p:spPr>
          <a:xfrm>
            <a:off x="466344" y="338328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04</a:t>
            </a:r>
            <a:endParaRPr lang="en-US" sz="1300" dirty="0"/>
          </a:p>
        </p:txBody>
      </p:sp>
      <p:sp>
        <p:nvSpPr>
          <p:cNvPr id="28" name="Text 26"/>
          <p:cNvSpPr/>
          <p:nvPr/>
        </p:nvSpPr>
        <p:spPr>
          <a:xfrm>
            <a:off x="923544" y="341985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SCENARIO MODEL</a:t>
            </a:r>
            <a:endParaRPr lang="en-US" sz="1100" dirty="0"/>
          </a:p>
        </p:txBody>
      </p:sp>
      <p:sp>
        <p:nvSpPr>
          <p:cNvPr id="29" name="Text 27"/>
          <p:cNvSpPr/>
          <p:nvPr/>
        </p:nvSpPr>
        <p:spPr>
          <a:xfrm>
            <a:off x="466344" y="382219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Base / Low / High / Stress price decks applied to current production volumes. PV10 NPV, breakeven oil price, and workover ROI calculated per well.</a:t>
            </a:r>
            <a:endParaRPr lang="en-US" sz="950" dirty="0"/>
          </a:p>
        </p:txBody>
      </p:sp>
      <p:sp>
        <p:nvSpPr>
          <p:cNvPr id="30" name="Shape 28"/>
          <p:cNvSpPr/>
          <p:nvPr/>
        </p:nvSpPr>
        <p:spPr>
          <a:xfrm>
            <a:off x="3218688" y="321868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31" name="Shape 29"/>
          <p:cNvSpPr/>
          <p:nvPr/>
        </p:nvSpPr>
        <p:spPr>
          <a:xfrm>
            <a:off x="3218688" y="3218688"/>
            <a:ext cx="2670048" cy="54864"/>
          </a:xfrm>
          <a:prstGeom prst="rect">
            <a:avLst/>
          </a:prstGeom>
          <a:solidFill>
            <a:srgbClr val="A855F7"/>
          </a:solidFill>
          <a:ln w="12700">
            <a:solidFill>
              <a:srgbClr val="A855F7"/>
            </a:solidFill>
            <a:prstDash val="solid"/>
          </a:ln>
        </p:spPr>
        <p:txBody>
          <a:bodyPr/>
          <a:lstStyle/>
          <a:p>
            <a:endParaRPr lang="en-US"/>
          </a:p>
        </p:txBody>
      </p:sp>
      <p:sp>
        <p:nvSpPr>
          <p:cNvPr id="32" name="Shape 30"/>
          <p:cNvSpPr/>
          <p:nvPr/>
        </p:nvSpPr>
        <p:spPr>
          <a:xfrm>
            <a:off x="3364992" y="3383280"/>
            <a:ext cx="384048" cy="384048"/>
          </a:xfrm>
          <a:prstGeom prst="ellipse">
            <a:avLst/>
          </a:prstGeom>
          <a:solidFill>
            <a:srgbClr val="A855F7"/>
          </a:solidFill>
          <a:ln w="12700">
            <a:solidFill>
              <a:srgbClr val="A855F7"/>
            </a:solidFill>
            <a:prstDash val="solid"/>
          </a:ln>
        </p:spPr>
        <p:txBody>
          <a:bodyPr/>
          <a:lstStyle/>
          <a:p>
            <a:endParaRPr lang="en-US"/>
          </a:p>
        </p:txBody>
      </p:sp>
      <p:sp>
        <p:nvSpPr>
          <p:cNvPr id="33" name="Text 31"/>
          <p:cNvSpPr/>
          <p:nvPr/>
        </p:nvSpPr>
        <p:spPr>
          <a:xfrm>
            <a:off x="3364992" y="338328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05</a:t>
            </a:r>
            <a:endParaRPr lang="en-US" sz="1300" dirty="0"/>
          </a:p>
        </p:txBody>
      </p:sp>
      <p:sp>
        <p:nvSpPr>
          <p:cNvPr id="34" name="Text 32"/>
          <p:cNvSpPr/>
          <p:nvPr/>
        </p:nvSpPr>
        <p:spPr>
          <a:xfrm>
            <a:off x="3822192" y="341985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EXPORT</a:t>
            </a:r>
            <a:endParaRPr lang="en-US" sz="1100" dirty="0"/>
          </a:p>
        </p:txBody>
      </p:sp>
      <p:sp>
        <p:nvSpPr>
          <p:cNvPr id="35" name="Text 33"/>
          <p:cNvSpPr/>
          <p:nvPr/>
        </p:nvSpPr>
        <p:spPr>
          <a:xfrm>
            <a:off x="3364992" y="382219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11-tab Excel workbook · 4-page PDF · Aries AC_ECONOMICS flat file · PHDWin tab-delimited import package · Power BI raw data tab.</a:t>
            </a:r>
            <a:endParaRPr lang="en-US" sz="950" dirty="0"/>
          </a:p>
        </p:txBody>
      </p:sp>
      <p:sp>
        <p:nvSpPr>
          <p:cNvPr id="36" name="Shape 34"/>
          <p:cNvSpPr/>
          <p:nvPr/>
        </p:nvSpPr>
        <p:spPr>
          <a:xfrm>
            <a:off x="6117336" y="3218688"/>
            <a:ext cx="2670048" cy="1508760"/>
          </a:xfrm>
          <a:prstGeom prst="rect">
            <a:avLst/>
          </a:prstGeom>
          <a:solidFill>
            <a:srgbClr val="132338"/>
          </a:solidFill>
          <a:ln w="12700">
            <a:solidFill>
              <a:srgbClr val="2A3F5F"/>
            </a:solidFill>
            <a:prstDash val="solid"/>
          </a:ln>
          <a:effectLst>
            <a:outerShdw blurRad="152400" dist="50800" dir="8100000" algn="bl" rotWithShape="0">
              <a:srgbClr val="000000">
                <a:alpha val="35000"/>
              </a:srgbClr>
            </a:outerShdw>
          </a:effectLst>
        </p:spPr>
        <p:txBody>
          <a:bodyPr/>
          <a:lstStyle/>
          <a:p>
            <a:endParaRPr lang="en-US"/>
          </a:p>
        </p:txBody>
      </p:sp>
      <p:sp>
        <p:nvSpPr>
          <p:cNvPr id="37" name="Shape 35"/>
          <p:cNvSpPr/>
          <p:nvPr/>
        </p:nvSpPr>
        <p:spPr>
          <a:xfrm>
            <a:off x="6117336" y="3218688"/>
            <a:ext cx="2670048" cy="54864"/>
          </a:xfrm>
          <a:prstGeom prst="rect">
            <a:avLst/>
          </a:prstGeom>
          <a:solidFill>
            <a:srgbClr val="EF4444"/>
          </a:solidFill>
          <a:ln w="12700">
            <a:solidFill>
              <a:srgbClr val="EF4444"/>
            </a:solidFill>
            <a:prstDash val="solid"/>
          </a:ln>
        </p:spPr>
        <p:txBody>
          <a:bodyPr/>
          <a:lstStyle/>
          <a:p>
            <a:endParaRPr lang="en-US"/>
          </a:p>
        </p:txBody>
      </p:sp>
      <p:sp>
        <p:nvSpPr>
          <p:cNvPr id="38" name="Shape 36"/>
          <p:cNvSpPr/>
          <p:nvPr/>
        </p:nvSpPr>
        <p:spPr>
          <a:xfrm>
            <a:off x="6263640" y="3383280"/>
            <a:ext cx="384048" cy="384048"/>
          </a:xfrm>
          <a:prstGeom prst="ellipse">
            <a:avLst/>
          </a:prstGeom>
          <a:solidFill>
            <a:srgbClr val="EF4444"/>
          </a:solidFill>
          <a:ln w="12700">
            <a:solidFill>
              <a:srgbClr val="EF4444"/>
            </a:solidFill>
            <a:prstDash val="solid"/>
          </a:ln>
        </p:spPr>
        <p:txBody>
          <a:bodyPr/>
          <a:lstStyle/>
          <a:p>
            <a:endParaRPr lang="en-US"/>
          </a:p>
        </p:txBody>
      </p:sp>
      <p:sp>
        <p:nvSpPr>
          <p:cNvPr id="39" name="Text 37"/>
          <p:cNvSpPr/>
          <p:nvPr/>
        </p:nvSpPr>
        <p:spPr>
          <a:xfrm>
            <a:off x="6263640" y="3383280"/>
            <a:ext cx="384048" cy="384048"/>
          </a:xfrm>
          <a:prstGeom prst="rect">
            <a:avLst/>
          </a:prstGeom>
          <a:noFill/>
          <a:ln/>
        </p:spPr>
        <p:txBody>
          <a:bodyPr wrap="square" lIns="0" tIns="0" rIns="0" bIns="0" rtlCol="0" anchor="ctr"/>
          <a:lstStyle/>
          <a:p>
            <a:pPr marL="0" indent="0" algn="ctr">
              <a:buNone/>
            </a:pPr>
            <a:r>
              <a:rPr lang="en-US" sz="1300" b="1" dirty="0">
                <a:solidFill>
                  <a:srgbClr val="0D1B2A"/>
                </a:solidFill>
                <a:latin typeface="Calibri" pitchFamily="34" charset="0"/>
                <a:ea typeface="Calibri" pitchFamily="34" charset="-122"/>
                <a:cs typeface="Calibri" pitchFamily="34" charset="-120"/>
              </a:rPr>
              <a:t>06</a:t>
            </a:r>
            <a:endParaRPr lang="en-US" sz="1300" dirty="0"/>
          </a:p>
        </p:txBody>
      </p:sp>
      <p:sp>
        <p:nvSpPr>
          <p:cNvPr id="40" name="Text 38"/>
          <p:cNvSpPr/>
          <p:nvPr/>
        </p:nvSpPr>
        <p:spPr>
          <a:xfrm>
            <a:off x="6720840" y="3419856"/>
            <a:ext cx="1965960" cy="310896"/>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ALERT</a:t>
            </a:r>
            <a:endParaRPr lang="en-US" sz="1100" dirty="0"/>
          </a:p>
        </p:txBody>
      </p:sp>
      <p:sp>
        <p:nvSpPr>
          <p:cNvPr id="41" name="Text 39"/>
          <p:cNvSpPr/>
          <p:nvPr/>
        </p:nvSpPr>
        <p:spPr>
          <a:xfrm>
            <a:off x="6263640" y="3822192"/>
            <a:ext cx="2423160" cy="822960"/>
          </a:xfrm>
          <a:prstGeom prst="rect">
            <a:avLst/>
          </a:prstGeom>
          <a:noFill/>
          <a:ln/>
        </p:spPr>
        <p:txBody>
          <a:bodyPr wrap="square" lIns="0" tIns="0" rIns="0" bIns="0" rtlCol="0" anchor="ctr"/>
          <a:lstStyle/>
          <a:p>
            <a:pPr marL="0" indent="0">
              <a:lnSpc>
                <a:spcPct val="130000"/>
              </a:lnSpc>
              <a:buNone/>
            </a:pPr>
            <a:r>
              <a:rPr lang="en-US" sz="950" dirty="0">
                <a:solidFill>
                  <a:srgbClr val="E8EDF2"/>
                </a:solidFill>
                <a:latin typeface="Calibri" pitchFamily="34" charset="0"/>
                <a:ea typeface="Calibri" pitchFamily="34" charset="-122"/>
                <a:cs typeface="Calibri" pitchFamily="34" charset="-120"/>
              </a:rPr>
              <a:t>Automated email and Microsoft Teams alerts when any well crosses the configured economic limit threshold.</a:t>
            </a:r>
            <a:endParaRPr lang="en-US" sz="950" dirty="0"/>
          </a:p>
        </p:txBody>
      </p:sp>
      <p:pic>
        <p:nvPicPr>
          <p:cNvPr id="43" name="Picture 42" descr="Centriv Petrologic.png">
            <a:extLst>
              <a:ext uri="{FF2B5EF4-FFF2-40B4-BE49-F238E27FC236}">
                <a16:creationId xmlns:a16="http://schemas.microsoft.com/office/drawing/2014/main" id="{8C81666C-1FA7-1496-C145-0722B90E5E8D}"/>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THE DELIVERABLE</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11 Tabs. Every Answer.</a:t>
            </a:r>
            <a:endParaRPr lang="en-US" sz="3000" dirty="0"/>
          </a:p>
        </p:txBody>
      </p:sp>
      <p:sp>
        <p:nvSpPr>
          <p:cNvPr id="5" name="Text 3"/>
          <p:cNvSpPr/>
          <p:nvPr/>
        </p:nvSpPr>
        <p:spPr>
          <a:xfrm>
            <a:off x="411480" y="1143000"/>
            <a:ext cx="8321040" cy="274320"/>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Navy-and-gold formatted workbook — ready for the investment committee the moment it opens.</a:t>
            </a:r>
            <a:endParaRPr lang="en-US" sz="1300" dirty="0"/>
          </a:p>
        </p:txBody>
      </p:sp>
      <p:sp>
        <p:nvSpPr>
          <p:cNvPr id="6" name="Shape 4"/>
          <p:cNvSpPr/>
          <p:nvPr/>
        </p:nvSpPr>
        <p:spPr>
          <a:xfrm>
            <a:off x="347472" y="148132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7" name="Shape 5"/>
          <p:cNvSpPr/>
          <p:nvPr/>
        </p:nvSpPr>
        <p:spPr>
          <a:xfrm>
            <a:off x="347472" y="1481328"/>
            <a:ext cx="54864" cy="594360"/>
          </a:xfrm>
          <a:prstGeom prst="rect">
            <a:avLst/>
          </a:prstGeom>
          <a:solidFill>
            <a:srgbClr val="0D1B2A"/>
          </a:solidFill>
          <a:ln w="12700">
            <a:solidFill>
              <a:srgbClr val="0D1B2A"/>
            </a:solidFill>
            <a:prstDash val="solid"/>
          </a:ln>
        </p:spPr>
        <p:txBody>
          <a:bodyPr/>
          <a:lstStyle/>
          <a:p>
            <a:endParaRPr lang="en-US"/>
          </a:p>
        </p:txBody>
      </p:sp>
      <p:sp>
        <p:nvSpPr>
          <p:cNvPr id="8" name="Shape 6"/>
          <p:cNvSpPr/>
          <p:nvPr/>
        </p:nvSpPr>
        <p:spPr>
          <a:xfrm>
            <a:off x="475488" y="1645920"/>
            <a:ext cx="310896" cy="256032"/>
          </a:xfrm>
          <a:prstGeom prst="roundRect">
            <a:avLst>
              <a:gd name="adj" fmla="val 14286"/>
            </a:avLst>
          </a:prstGeom>
          <a:solidFill>
            <a:srgbClr val="0D1B2A"/>
          </a:solidFill>
          <a:ln w="12700">
            <a:solidFill>
              <a:srgbClr val="0D1B2A"/>
            </a:solidFill>
            <a:prstDash val="solid"/>
          </a:ln>
        </p:spPr>
        <p:txBody>
          <a:bodyPr/>
          <a:lstStyle/>
          <a:p>
            <a:endParaRPr lang="en-US"/>
          </a:p>
        </p:txBody>
      </p:sp>
      <p:sp>
        <p:nvSpPr>
          <p:cNvPr id="9" name="Text 7"/>
          <p:cNvSpPr/>
          <p:nvPr/>
        </p:nvSpPr>
        <p:spPr>
          <a:xfrm>
            <a:off x="475488" y="164592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01</a:t>
            </a:r>
            <a:endParaRPr lang="en-US" sz="900" dirty="0"/>
          </a:p>
        </p:txBody>
      </p:sp>
      <p:sp>
        <p:nvSpPr>
          <p:cNvPr id="10" name="Text 8"/>
          <p:cNvSpPr/>
          <p:nvPr/>
        </p:nvSpPr>
        <p:spPr>
          <a:xfrm>
            <a:off x="859536" y="155448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Executive Dashboard</a:t>
            </a:r>
            <a:endParaRPr lang="en-US" sz="1150" dirty="0"/>
          </a:p>
        </p:txBody>
      </p:sp>
      <p:sp>
        <p:nvSpPr>
          <p:cNvPr id="11" name="Text 9"/>
          <p:cNvSpPr/>
          <p:nvPr/>
        </p:nvSpPr>
        <p:spPr>
          <a:xfrm>
            <a:off x="859536" y="179222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KPI cards, action summary, field snapshot</a:t>
            </a:r>
            <a:endParaRPr lang="en-US" sz="950" dirty="0"/>
          </a:p>
        </p:txBody>
      </p:sp>
      <p:sp>
        <p:nvSpPr>
          <p:cNvPr id="12" name="Shape 10"/>
          <p:cNvSpPr/>
          <p:nvPr/>
        </p:nvSpPr>
        <p:spPr>
          <a:xfrm>
            <a:off x="4736592" y="148132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3" name="Shape 11"/>
          <p:cNvSpPr/>
          <p:nvPr/>
        </p:nvSpPr>
        <p:spPr>
          <a:xfrm>
            <a:off x="4736592" y="1481328"/>
            <a:ext cx="54864" cy="594360"/>
          </a:xfrm>
          <a:prstGeom prst="rect">
            <a:avLst/>
          </a:prstGeom>
          <a:solidFill>
            <a:srgbClr val="C9A84C"/>
          </a:solidFill>
          <a:ln w="12700">
            <a:solidFill>
              <a:srgbClr val="C9A84C"/>
            </a:solidFill>
            <a:prstDash val="solid"/>
          </a:ln>
        </p:spPr>
        <p:txBody>
          <a:bodyPr/>
          <a:lstStyle/>
          <a:p>
            <a:endParaRPr lang="en-US"/>
          </a:p>
        </p:txBody>
      </p:sp>
      <p:sp>
        <p:nvSpPr>
          <p:cNvPr id="14" name="Shape 12"/>
          <p:cNvSpPr/>
          <p:nvPr/>
        </p:nvSpPr>
        <p:spPr>
          <a:xfrm>
            <a:off x="4864608" y="1645920"/>
            <a:ext cx="310896" cy="256032"/>
          </a:xfrm>
          <a:prstGeom prst="roundRect">
            <a:avLst>
              <a:gd name="adj" fmla="val 14286"/>
            </a:avLst>
          </a:prstGeom>
          <a:solidFill>
            <a:srgbClr val="C9A84C"/>
          </a:solidFill>
          <a:ln w="12700">
            <a:solidFill>
              <a:srgbClr val="C9A84C"/>
            </a:solidFill>
            <a:prstDash val="solid"/>
          </a:ln>
        </p:spPr>
        <p:txBody>
          <a:bodyPr/>
          <a:lstStyle/>
          <a:p>
            <a:endParaRPr lang="en-US"/>
          </a:p>
        </p:txBody>
      </p:sp>
      <p:sp>
        <p:nvSpPr>
          <p:cNvPr id="15" name="Text 13"/>
          <p:cNvSpPr/>
          <p:nvPr/>
        </p:nvSpPr>
        <p:spPr>
          <a:xfrm>
            <a:off x="4864608" y="164592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02</a:t>
            </a:r>
            <a:endParaRPr lang="en-US" sz="900" dirty="0"/>
          </a:p>
        </p:txBody>
      </p:sp>
      <p:sp>
        <p:nvSpPr>
          <p:cNvPr id="16" name="Text 14"/>
          <p:cNvSpPr/>
          <p:nvPr/>
        </p:nvSpPr>
        <p:spPr>
          <a:xfrm>
            <a:off x="5248656" y="155448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Strategy Matrix</a:t>
            </a:r>
            <a:endParaRPr lang="en-US" sz="1150" dirty="0"/>
          </a:p>
        </p:txBody>
      </p:sp>
      <p:sp>
        <p:nvSpPr>
          <p:cNvPr id="17" name="Text 15"/>
          <p:cNvSpPr/>
          <p:nvPr/>
        </p:nvSpPr>
        <p:spPr>
          <a:xfrm>
            <a:off x="5248656" y="179222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300 wells ranked 🔴🟠🟡🟢 by economic priority</a:t>
            </a:r>
            <a:endParaRPr lang="en-US" sz="950" dirty="0"/>
          </a:p>
        </p:txBody>
      </p:sp>
      <p:sp>
        <p:nvSpPr>
          <p:cNvPr id="18" name="Shape 16"/>
          <p:cNvSpPr/>
          <p:nvPr/>
        </p:nvSpPr>
        <p:spPr>
          <a:xfrm>
            <a:off x="347472" y="207568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9" name="Shape 17"/>
          <p:cNvSpPr/>
          <p:nvPr/>
        </p:nvSpPr>
        <p:spPr>
          <a:xfrm>
            <a:off x="347472" y="2075688"/>
            <a:ext cx="54864" cy="594360"/>
          </a:xfrm>
          <a:prstGeom prst="rect">
            <a:avLst/>
          </a:prstGeom>
          <a:solidFill>
            <a:srgbClr val="F97316"/>
          </a:solidFill>
          <a:ln w="12700">
            <a:solidFill>
              <a:srgbClr val="F97316"/>
            </a:solidFill>
            <a:prstDash val="solid"/>
          </a:ln>
        </p:spPr>
        <p:txBody>
          <a:bodyPr/>
          <a:lstStyle/>
          <a:p>
            <a:endParaRPr lang="en-US"/>
          </a:p>
        </p:txBody>
      </p:sp>
      <p:sp>
        <p:nvSpPr>
          <p:cNvPr id="20" name="Shape 18"/>
          <p:cNvSpPr/>
          <p:nvPr/>
        </p:nvSpPr>
        <p:spPr>
          <a:xfrm>
            <a:off x="475488" y="2240280"/>
            <a:ext cx="310896" cy="256032"/>
          </a:xfrm>
          <a:prstGeom prst="roundRect">
            <a:avLst>
              <a:gd name="adj" fmla="val 14286"/>
            </a:avLst>
          </a:prstGeom>
          <a:solidFill>
            <a:srgbClr val="F97316"/>
          </a:solidFill>
          <a:ln w="12700">
            <a:solidFill>
              <a:srgbClr val="F97316"/>
            </a:solidFill>
            <a:prstDash val="solid"/>
          </a:ln>
        </p:spPr>
        <p:txBody>
          <a:bodyPr/>
          <a:lstStyle/>
          <a:p>
            <a:endParaRPr lang="en-US"/>
          </a:p>
        </p:txBody>
      </p:sp>
      <p:sp>
        <p:nvSpPr>
          <p:cNvPr id="21" name="Text 19"/>
          <p:cNvSpPr/>
          <p:nvPr/>
        </p:nvSpPr>
        <p:spPr>
          <a:xfrm>
            <a:off x="475488" y="224028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03</a:t>
            </a:r>
            <a:endParaRPr lang="en-US" sz="900" dirty="0"/>
          </a:p>
        </p:txBody>
      </p:sp>
      <p:sp>
        <p:nvSpPr>
          <p:cNvPr id="22" name="Text 20"/>
          <p:cNvSpPr/>
          <p:nvPr/>
        </p:nvSpPr>
        <p:spPr>
          <a:xfrm>
            <a:off x="859536" y="214884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LOE Breakdown</a:t>
            </a:r>
            <a:endParaRPr lang="en-US" sz="1150" dirty="0"/>
          </a:p>
        </p:txBody>
      </p:sp>
      <p:sp>
        <p:nvSpPr>
          <p:cNvPr id="23" name="Text 21"/>
          <p:cNvSpPr/>
          <p:nvPr/>
        </p:nvSpPr>
        <p:spPr>
          <a:xfrm>
            <a:off x="859536" y="238658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12 cost categories, bad actor flags, benchmarks</a:t>
            </a:r>
            <a:endParaRPr lang="en-US" sz="950" dirty="0"/>
          </a:p>
        </p:txBody>
      </p:sp>
      <p:sp>
        <p:nvSpPr>
          <p:cNvPr id="24" name="Shape 22"/>
          <p:cNvSpPr/>
          <p:nvPr/>
        </p:nvSpPr>
        <p:spPr>
          <a:xfrm>
            <a:off x="4736592" y="207568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5" name="Shape 23"/>
          <p:cNvSpPr/>
          <p:nvPr/>
        </p:nvSpPr>
        <p:spPr>
          <a:xfrm>
            <a:off x="4736592" y="2075688"/>
            <a:ext cx="54864" cy="594360"/>
          </a:xfrm>
          <a:prstGeom prst="rect">
            <a:avLst/>
          </a:prstGeom>
          <a:solidFill>
            <a:srgbClr val="22C55E"/>
          </a:solidFill>
          <a:ln w="12700">
            <a:solidFill>
              <a:srgbClr val="22C55E"/>
            </a:solidFill>
            <a:prstDash val="solid"/>
          </a:ln>
        </p:spPr>
        <p:txBody>
          <a:bodyPr/>
          <a:lstStyle/>
          <a:p>
            <a:endParaRPr lang="en-US"/>
          </a:p>
        </p:txBody>
      </p:sp>
      <p:sp>
        <p:nvSpPr>
          <p:cNvPr id="26" name="Shape 24"/>
          <p:cNvSpPr/>
          <p:nvPr/>
        </p:nvSpPr>
        <p:spPr>
          <a:xfrm>
            <a:off x="4864608" y="2240280"/>
            <a:ext cx="310896" cy="256032"/>
          </a:xfrm>
          <a:prstGeom prst="roundRect">
            <a:avLst>
              <a:gd name="adj" fmla="val 14286"/>
            </a:avLst>
          </a:prstGeom>
          <a:solidFill>
            <a:srgbClr val="22C55E"/>
          </a:solidFill>
          <a:ln w="12700">
            <a:solidFill>
              <a:srgbClr val="22C55E"/>
            </a:solidFill>
            <a:prstDash val="solid"/>
          </a:ln>
        </p:spPr>
        <p:txBody>
          <a:bodyPr/>
          <a:lstStyle/>
          <a:p>
            <a:endParaRPr lang="en-US"/>
          </a:p>
        </p:txBody>
      </p:sp>
      <p:sp>
        <p:nvSpPr>
          <p:cNvPr id="27" name="Text 25"/>
          <p:cNvSpPr/>
          <p:nvPr/>
        </p:nvSpPr>
        <p:spPr>
          <a:xfrm>
            <a:off x="4864608" y="224028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04</a:t>
            </a:r>
            <a:endParaRPr lang="en-US" sz="900" dirty="0"/>
          </a:p>
        </p:txBody>
      </p:sp>
      <p:sp>
        <p:nvSpPr>
          <p:cNvPr id="28" name="Text 26"/>
          <p:cNvSpPr/>
          <p:nvPr/>
        </p:nvSpPr>
        <p:spPr>
          <a:xfrm>
            <a:off x="5248656" y="214884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Revenue Variance</a:t>
            </a:r>
            <a:endParaRPr lang="en-US" sz="1150" dirty="0"/>
          </a:p>
        </p:txBody>
      </p:sp>
      <p:sp>
        <p:nvSpPr>
          <p:cNvPr id="29" name="Text 27"/>
          <p:cNvSpPr/>
          <p:nvPr/>
        </p:nvSpPr>
        <p:spPr>
          <a:xfrm>
            <a:off x="5248656" y="238658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Price Effect vs Volume Effect decomposition</a:t>
            </a:r>
            <a:endParaRPr lang="en-US" sz="950" dirty="0"/>
          </a:p>
        </p:txBody>
      </p:sp>
      <p:sp>
        <p:nvSpPr>
          <p:cNvPr id="30" name="Shape 28"/>
          <p:cNvSpPr/>
          <p:nvPr/>
        </p:nvSpPr>
        <p:spPr>
          <a:xfrm>
            <a:off x="347472" y="267004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1" name="Shape 29"/>
          <p:cNvSpPr/>
          <p:nvPr/>
        </p:nvSpPr>
        <p:spPr>
          <a:xfrm>
            <a:off x="347472" y="2670048"/>
            <a:ext cx="54864" cy="594360"/>
          </a:xfrm>
          <a:prstGeom prst="rect">
            <a:avLst/>
          </a:prstGeom>
          <a:solidFill>
            <a:srgbClr val="EF4444"/>
          </a:solidFill>
          <a:ln w="12700">
            <a:solidFill>
              <a:srgbClr val="EF4444"/>
            </a:solidFill>
            <a:prstDash val="solid"/>
          </a:ln>
        </p:spPr>
        <p:txBody>
          <a:bodyPr/>
          <a:lstStyle/>
          <a:p>
            <a:endParaRPr lang="en-US"/>
          </a:p>
        </p:txBody>
      </p:sp>
      <p:sp>
        <p:nvSpPr>
          <p:cNvPr id="32" name="Shape 30"/>
          <p:cNvSpPr/>
          <p:nvPr/>
        </p:nvSpPr>
        <p:spPr>
          <a:xfrm>
            <a:off x="475488" y="2834640"/>
            <a:ext cx="310896" cy="256032"/>
          </a:xfrm>
          <a:prstGeom prst="roundRect">
            <a:avLst>
              <a:gd name="adj" fmla="val 14286"/>
            </a:avLst>
          </a:prstGeom>
          <a:solidFill>
            <a:srgbClr val="EF4444"/>
          </a:solidFill>
          <a:ln w="12700">
            <a:solidFill>
              <a:srgbClr val="EF4444"/>
            </a:solidFill>
            <a:prstDash val="solid"/>
          </a:ln>
        </p:spPr>
        <p:txBody>
          <a:bodyPr/>
          <a:lstStyle/>
          <a:p>
            <a:endParaRPr lang="en-US"/>
          </a:p>
        </p:txBody>
      </p:sp>
      <p:sp>
        <p:nvSpPr>
          <p:cNvPr id="33" name="Text 31"/>
          <p:cNvSpPr/>
          <p:nvPr/>
        </p:nvSpPr>
        <p:spPr>
          <a:xfrm>
            <a:off x="475488" y="283464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05</a:t>
            </a:r>
            <a:endParaRPr lang="en-US" sz="900" dirty="0"/>
          </a:p>
        </p:txBody>
      </p:sp>
      <p:sp>
        <p:nvSpPr>
          <p:cNvPr id="34" name="Text 32"/>
          <p:cNvSpPr/>
          <p:nvPr/>
        </p:nvSpPr>
        <p:spPr>
          <a:xfrm>
            <a:off x="859536" y="274320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Economic Screening</a:t>
            </a:r>
            <a:endParaRPr lang="en-US" sz="1150" dirty="0"/>
          </a:p>
        </p:txBody>
      </p:sp>
      <p:sp>
        <p:nvSpPr>
          <p:cNvPr id="35" name="Text 33"/>
          <p:cNvSpPr/>
          <p:nvPr/>
        </p:nvSpPr>
        <p:spPr>
          <a:xfrm>
            <a:off x="859536" y="298094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Rolling 6M operating income, shut-in candidates</a:t>
            </a:r>
            <a:endParaRPr lang="en-US" sz="950" dirty="0"/>
          </a:p>
        </p:txBody>
      </p:sp>
      <p:sp>
        <p:nvSpPr>
          <p:cNvPr id="36" name="Shape 34"/>
          <p:cNvSpPr/>
          <p:nvPr/>
        </p:nvSpPr>
        <p:spPr>
          <a:xfrm>
            <a:off x="4736592" y="267004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37" name="Shape 35"/>
          <p:cNvSpPr/>
          <p:nvPr/>
        </p:nvSpPr>
        <p:spPr>
          <a:xfrm>
            <a:off x="4736592" y="2670048"/>
            <a:ext cx="54864" cy="594360"/>
          </a:xfrm>
          <a:prstGeom prst="rect">
            <a:avLst/>
          </a:prstGeom>
          <a:solidFill>
            <a:srgbClr val="7C3AED"/>
          </a:solidFill>
          <a:ln w="12700">
            <a:solidFill>
              <a:srgbClr val="7C3AED"/>
            </a:solidFill>
            <a:prstDash val="solid"/>
          </a:ln>
        </p:spPr>
        <p:txBody>
          <a:bodyPr/>
          <a:lstStyle/>
          <a:p>
            <a:endParaRPr lang="en-US"/>
          </a:p>
        </p:txBody>
      </p:sp>
      <p:sp>
        <p:nvSpPr>
          <p:cNvPr id="38" name="Shape 36"/>
          <p:cNvSpPr/>
          <p:nvPr/>
        </p:nvSpPr>
        <p:spPr>
          <a:xfrm>
            <a:off x="4864608" y="2834640"/>
            <a:ext cx="310896" cy="256032"/>
          </a:xfrm>
          <a:prstGeom prst="roundRect">
            <a:avLst>
              <a:gd name="adj" fmla="val 14286"/>
            </a:avLst>
          </a:prstGeom>
          <a:solidFill>
            <a:srgbClr val="7C3AED"/>
          </a:solidFill>
          <a:ln w="12700">
            <a:solidFill>
              <a:srgbClr val="7C3AED"/>
            </a:solidFill>
            <a:prstDash val="solid"/>
          </a:ln>
        </p:spPr>
        <p:txBody>
          <a:bodyPr/>
          <a:lstStyle/>
          <a:p>
            <a:endParaRPr lang="en-US"/>
          </a:p>
        </p:txBody>
      </p:sp>
      <p:sp>
        <p:nvSpPr>
          <p:cNvPr id="39" name="Text 37"/>
          <p:cNvSpPr/>
          <p:nvPr/>
        </p:nvSpPr>
        <p:spPr>
          <a:xfrm>
            <a:off x="4864608" y="283464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06</a:t>
            </a:r>
            <a:endParaRPr lang="en-US" sz="900" dirty="0"/>
          </a:p>
        </p:txBody>
      </p:sp>
      <p:sp>
        <p:nvSpPr>
          <p:cNvPr id="40" name="Text 38"/>
          <p:cNvSpPr/>
          <p:nvPr/>
        </p:nvSpPr>
        <p:spPr>
          <a:xfrm>
            <a:off x="5248656" y="274320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Field Trends</a:t>
            </a:r>
            <a:endParaRPr lang="en-US" sz="1150" dirty="0"/>
          </a:p>
        </p:txBody>
      </p:sp>
      <p:sp>
        <p:nvSpPr>
          <p:cNvPr id="41" name="Text 39"/>
          <p:cNvSpPr/>
          <p:nvPr/>
        </p:nvSpPr>
        <p:spPr>
          <a:xfrm>
            <a:off x="5248656" y="298094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Monthly field aggregates, normalised run-rate LOE</a:t>
            </a:r>
            <a:endParaRPr lang="en-US" sz="950" dirty="0"/>
          </a:p>
        </p:txBody>
      </p:sp>
      <p:sp>
        <p:nvSpPr>
          <p:cNvPr id="42" name="Shape 40"/>
          <p:cNvSpPr/>
          <p:nvPr/>
        </p:nvSpPr>
        <p:spPr>
          <a:xfrm>
            <a:off x="347472" y="326440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43" name="Shape 41"/>
          <p:cNvSpPr/>
          <p:nvPr/>
        </p:nvSpPr>
        <p:spPr>
          <a:xfrm>
            <a:off x="347472" y="3264408"/>
            <a:ext cx="54864" cy="594360"/>
          </a:xfrm>
          <a:prstGeom prst="rect">
            <a:avLst/>
          </a:prstGeom>
          <a:solidFill>
            <a:srgbClr val="DC2626"/>
          </a:solidFill>
          <a:ln w="12700">
            <a:solidFill>
              <a:srgbClr val="DC2626"/>
            </a:solidFill>
            <a:prstDash val="solid"/>
          </a:ln>
        </p:spPr>
        <p:txBody>
          <a:bodyPr/>
          <a:lstStyle/>
          <a:p>
            <a:endParaRPr lang="en-US"/>
          </a:p>
        </p:txBody>
      </p:sp>
      <p:sp>
        <p:nvSpPr>
          <p:cNvPr id="44" name="Shape 42"/>
          <p:cNvSpPr/>
          <p:nvPr/>
        </p:nvSpPr>
        <p:spPr>
          <a:xfrm>
            <a:off x="475488" y="3429000"/>
            <a:ext cx="310896" cy="256032"/>
          </a:xfrm>
          <a:prstGeom prst="roundRect">
            <a:avLst>
              <a:gd name="adj" fmla="val 14286"/>
            </a:avLst>
          </a:prstGeom>
          <a:solidFill>
            <a:srgbClr val="DC2626"/>
          </a:solidFill>
          <a:ln w="12700">
            <a:solidFill>
              <a:srgbClr val="DC2626"/>
            </a:solidFill>
            <a:prstDash val="solid"/>
          </a:ln>
        </p:spPr>
        <p:txBody>
          <a:bodyPr/>
          <a:lstStyle/>
          <a:p>
            <a:endParaRPr lang="en-US"/>
          </a:p>
        </p:txBody>
      </p:sp>
      <p:sp>
        <p:nvSpPr>
          <p:cNvPr id="45" name="Text 43"/>
          <p:cNvSpPr/>
          <p:nvPr/>
        </p:nvSpPr>
        <p:spPr>
          <a:xfrm>
            <a:off x="475488" y="342900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07</a:t>
            </a:r>
            <a:endParaRPr lang="en-US" sz="900" dirty="0"/>
          </a:p>
        </p:txBody>
      </p:sp>
      <p:sp>
        <p:nvSpPr>
          <p:cNvPr id="46" name="Text 44"/>
          <p:cNvSpPr/>
          <p:nvPr/>
        </p:nvSpPr>
        <p:spPr>
          <a:xfrm>
            <a:off x="859536" y="333756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Downtime Impact</a:t>
            </a:r>
            <a:endParaRPr lang="en-US" sz="1150" dirty="0"/>
          </a:p>
        </p:txBody>
      </p:sp>
      <p:sp>
        <p:nvSpPr>
          <p:cNvPr id="47" name="Text 45"/>
          <p:cNvSpPr/>
          <p:nvPr/>
        </p:nvSpPr>
        <p:spPr>
          <a:xfrm>
            <a:off x="859536" y="357530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Revenue lost by cause — mechanical, pipeline, weather</a:t>
            </a:r>
            <a:endParaRPr lang="en-US" sz="950" dirty="0"/>
          </a:p>
        </p:txBody>
      </p:sp>
      <p:sp>
        <p:nvSpPr>
          <p:cNvPr id="48" name="Shape 46"/>
          <p:cNvSpPr/>
          <p:nvPr/>
        </p:nvSpPr>
        <p:spPr>
          <a:xfrm>
            <a:off x="4736592" y="326440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49" name="Shape 47"/>
          <p:cNvSpPr/>
          <p:nvPr/>
        </p:nvSpPr>
        <p:spPr>
          <a:xfrm>
            <a:off x="4736592" y="3264408"/>
            <a:ext cx="54864" cy="594360"/>
          </a:xfrm>
          <a:prstGeom prst="rect">
            <a:avLst/>
          </a:prstGeom>
          <a:solidFill>
            <a:srgbClr val="64748B"/>
          </a:solidFill>
          <a:ln w="12700">
            <a:solidFill>
              <a:srgbClr val="64748B"/>
            </a:solidFill>
            <a:prstDash val="solid"/>
          </a:ln>
        </p:spPr>
        <p:txBody>
          <a:bodyPr/>
          <a:lstStyle/>
          <a:p>
            <a:endParaRPr lang="en-US"/>
          </a:p>
        </p:txBody>
      </p:sp>
      <p:sp>
        <p:nvSpPr>
          <p:cNvPr id="50" name="Shape 48"/>
          <p:cNvSpPr/>
          <p:nvPr/>
        </p:nvSpPr>
        <p:spPr>
          <a:xfrm>
            <a:off x="4864608" y="3429000"/>
            <a:ext cx="310896" cy="256032"/>
          </a:xfrm>
          <a:prstGeom prst="roundRect">
            <a:avLst>
              <a:gd name="adj" fmla="val 14286"/>
            </a:avLst>
          </a:prstGeom>
          <a:solidFill>
            <a:srgbClr val="64748B"/>
          </a:solidFill>
          <a:ln w="12700">
            <a:solidFill>
              <a:srgbClr val="64748B"/>
            </a:solidFill>
            <a:prstDash val="solid"/>
          </a:ln>
        </p:spPr>
        <p:txBody>
          <a:bodyPr/>
          <a:lstStyle/>
          <a:p>
            <a:endParaRPr lang="en-US"/>
          </a:p>
        </p:txBody>
      </p:sp>
      <p:sp>
        <p:nvSpPr>
          <p:cNvPr id="51" name="Text 49"/>
          <p:cNvSpPr/>
          <p:nvPr/>
        </p:nvSpPr>
        <p:spPr>
          <a:xfrm>
            <a:off x="4864608" y="342900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08</a:t>
            </a:r>
            <a:endParaRPr lang="en-US" sz="900" dirty="0"/>
          </a:p>
        </p:txBody>
      </p:sp>
      <p:sp>
        <p:nvSpPr>
          <p:cNvPr id="52" name="Text 50"/>
          <p:cNvSpPr/>
          <p:nvPr/>
        </p:nvSpPr>
        <p:spPr>
          <a:xfrm>
            <a:off x="5248656" y="333756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Raw Data BI Export</a:t>
            </a:r>
            <a:endParaRPr lang="en-US" sz="1150" dirty="0"/>
          </a:p>
        </p:txBody>
      </p:sp>
      <p:sp>
        <p:nvSpPr>
          <p:cNvPr id="53" name="Text 51"/>
          <p:cNvSpPr/>
          <p:nvPr/>
        </p:nvSpPr>
        <p:spPr>
          <a:xfrm>
            <a:off x="5248656" y="357530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Flat table ready for Power BI or Spotfire</a:t>
            </a:r>
            <a:endParaRPr lang="en-US" sz="950" dirty="0"/>
          </a:p>
        </p:txBody>
      </p:sp>
      <p:sp>
        <p:nvSpPr>
          <p:cNvPr id="54" name="Shape 52"/>
          <p:cNvSpPr/>
          <p:nvPr/>
        </p:nvSpPr>
        <p:spPr>
          <a:xfrm>
            <a:off x="347472" y="385876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55" name="Shape 53"/>
          <p:cNvSpPr/>
          <p:nvPr/>
        </p:nvSpPr>
        <p:spPr>
          <a:xfrm>
            <a:off x="347472" y="3858768"/>
            <a:ext cx="54864" cy="594360"/>
          </a:xfrm>
          <a:prstGeom prst="rect">
            <a:avLst/>
          </a:prstGeom>
          <a:solidFill>
            <a:srgbClr val="7C3AED"/>
          </a:solidFill>
          <a:ln w="12700">
            <a:solidFill>
              <a:srgbClr val="7C3AED"/>
            </a:solidFill>
            <a:prstDash val="solid"/>
          </a:ln>
        </p:spPr>
        <p:txBody>
          <a:bodyPr/>
          <a:lstStyle/>
          <a:p>
            <a:endParaRPr lang="en-US"/>
          </a:p>
        </p:txBody>
      </p:sp>
      <p:sp>
        <p:nvSpPr>
          <p:cNvPr id="56" name="Shape 54"/>
          <p:cNvSpPr/>
          <p:nvPr/>
        </p:nvSpPr>
        <p:spPr>
          <a:xfrm>
            <a:off x="475488" y="4023360"/>
            <a:ext cx="310896" cy="256032"/>
          </a:xfrm>
          <a:prstGeom prst="roundRect">
            <a:avLst>
              <a:gd name="adj" fmla="val 14286"/>
            </a:avLst>
          </a:prstGeom>
          <a:solidFill>
            <a:srgbClr val="7C3AED"/>
          </a:solidFill>
          <a:ln w="12700">
            <a:solidFill>
              <a:srgbClr val="7C3AED"/>
            </a:solidFill>
            <a:prstDash val="solid"/>
          </a:ln>
        </p:spPr>
        <p:txBody>
          <a:bodyPr/>
          <a:lstStyle/>
          <a:p>
            <a:endParaRPr lang="en-US"/>
          </a:p>
        </p:txBody>
      </p:sp>
      <p:sp>
        <p:nvSpPr>
          <p:cNvPr id="57" name="Text 55"/>
          <p:cNvSpPr/>
          <p:nvPr/>
        </p:nvSpPr>
        <p:spPr>
          <a:xfrm>
            <a:off x="475488" y="402336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09</a:t>
            </a:r>
            <a:endParaRPr lang="en-US" sz="900" dirty="0"/>
          </a:p>
        </p:txBody>
      </p:sp>
      <p:sp>
        <p:nvSpPr>
          <p:cNvPr id="58" name="Text 56"/>
          <p:cNvSpPr/>
          <p:nvPr/>
        </p:nvSpPr>
        <p:spPr>
          <a:xfrm>
            <a:off x="859536" y="393192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Scenario Analysis</a:t>
            </a:r>
            <a:endParaRPr lang="en-US" sz="1150" dirty="0"/>
          </a:p>
        </p:txBody>
      </p:sp>
      <p:sp>
        <p:nvSpPr>
          <p:cNvPr id="59" name="Text 57"/>
          <p:cNvSpPr/>
          <p:nvPr/>
        </p:nvSpPr>
        <p:spPr>
          <a:xfrm>
            <a:off x="859536" y="416966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PV10 NPV across Base / Low / High / Stress cases</a:t>
            </a:r>
            <a:endParaRPr lang="en-US" sz="950" dirty="0"/>
          </a:p>
        </p:txBody>
      </p:sp>
      <p:sp>
        <p:nvSpPr>
          <p:cNvPr id="60" name="Shape 58"/>
          <p:cNvSpPr/>
          <p:nvPr/>
        </p:nvSpPr>
        <p:spPr>
          <a:xfrm>
            <a:off x="4736592" y="385876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61" name="Shape 59"/>
          <p:cNvSpPr/>
          <p:nvPr/>
        </p:nvSpPr>
        <p:spPr>
          <a:xfrm>
            <a:off x="4736592" y="3858768"/>
            <a:ext cx="54864" cy="594360"/>
          </a:xfrm>
          <a:prstGeom prst="rect">
            <a:avLst/>
          </a:prstGeom>
          <a:solidFill>
            <a:srgbClr val="DC2626"/>
          </a:solidFill>
          <a:ln w="12700">
            <a:solidFill>
              <a:srgbClr val="DC2626"/>
            </a:solidFill>
            <a:prstDash val="solid"/>
          </a:ln>
        </p:spPr>
        <p:txBody>
          <a:bodyPr/>
          <a:lstStyle/>
          <a:p>
            <a:endParaRPr lang="en-US"/>
          </a:p>
        </p:txBody>
      </p:sp>
      <p:sp>
        <p:nvSpPr>
          <p:cNvPr id="62" name="Shape 60"/>
          <p:cNvSpPr/>
          <p:nvPr/>
        </p:nvSpPr>
        <p:spPr>
          <a:xfrm>
            <a:off x="4864608" y="4023360"/>
            <a:ext cx="310896" cy="256032"/>
          </a:xfrm>
          <a:prstGeom prst="roundRect">
            <a:avLst>
              <a:gd name="adj" fmla="val 14286"/>
            </a:avLst>
          </a:prstGeom>
          <a:solidFill>
            <a:srgbClr val="DC2626"/>
          </a:solidFill>
          <a:ln w="12700">
            <a:solidFill>
              <a:srgbClr val="DC2626"/>
            </a:solidFill>
            <a:prstDash val="solid"/>
          </a:ln>
        </p:spPr>
        <p:txBody>
          <a:bodyPr/>
          <a:lstStyle/>
          <a:p>
            <a:endParaRPr lang="en-US"/>
          </a:p>
        </p:txBody>
      </p:sp>
      <p:sp>
        <p:nvSpPr>
          <p:cNvPr id="63" name="Text 61"/>
          <p:cNvSpPr/>
          <p:nvPr/>
        </p:nvSpPr>
        <p:spPr>
          <a:xfrm>
            <a:off x="4864608" y="402336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10</a:t>
            </a:r>
            <a:endParaRPr lang="en-US" sz="900" dirty="0"/>
          </a:p>
        </p:txBody>
      </p:sp>
      <p:sp>
        <p:nvSpPr>
          <p:cNvPr id="64" name="Text 62"/>
          <p:cNvSpPr/>
          <p:nvPr/>
        </p:nvSpPr>
        <p:spPr>
          <a:xfrm>
            <a:off x="5248656" y="393192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Workover ROI</a:t>
            </a:r>
            <a:endParaRPr lang="en-US" sz="1150" dirty="0"/>
          </a:p>
        </p:txBody>
      </p:sp>
      <p:sp>
        <p:nvSpPr>
          <p:cNvPr id="65" name="Text 63"/>
          <p:cNvSpPr/>
          <p:nvPr/>
        </p:nvSpPr>
        <p:spPr>
          <a:xfrm>
            <a:off x="5248656" y="416966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Pre/post rate delta, payout months per event</a:t>
            </a:r>
            <a:endParaRPr lang="en-US" sz="950" dirty="0"/>
          </a:p>
        </p:txBody>
      </p:sp>
      <p:sp>
        <p:nvSpPr>
          <p:cNvPr id="66" name="Shape 64"/>
          <p:cNvSpPr/>
          <p:nvPr/>
        </p:nvSpPr>
        <p:spPr>
          <a:xfrm>
            <a:off x="347472" y="4453128"/>
            <a:ext cx="4160520" cy="594360"/>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67" name="Shape 65"/>
          <p:cNvSpPr/>
          <p:nvPr/>
        </p:nvSpPr>
        <p:spPr>
          <a:xfrm>
            <a:off x="347472" y="4453128"/>
            <a:ext cx="54864" cy="594360"/>
          </a:xfrm>
          <a:prstGeom prst="rect">
            <a:avLst/>
          </a:prstGeom>
          <a:solidFill>
            <a:srgbClr val="15803D"/>
          </a:solidFill>
          <a:ln w="12700">
            <a:solidFill>
              <a:srgbClr val="15803D"/>
            </a:solidFill>
            <a:prstDash val="solid"/>
          </a:ln>
        </p:spPr>
        <p:txBody>
          <a:bodyPr/>
          <a:lstStyle/>
          <a:p>
            <a:endParaRPr lang="en-US"/>
          </a:p>
        </p:txBody>
      </p:sp>
      <p:sp>
        <p:nvSpPr>
          <p:cNvPr id="68" name="Shape 66"/>
          <p:cNvSpPr/>
          <p:nvPr/>
        </p:nvSpPr>
        <p:spPr>
          <a:xfrm>
            <a:off x="475488" y="4617720"/>
            <a:ext cx="310896" cy="256032"/>
          </a:xfrm>
          <a:prstGeom prst="roundRect">
            <a:avLst>
              <a:gd name="adj" fmla="val 14286"/>
            </a:avLst>
          </a:prstGeom>
          <a:solidFill>
            <a:srgbClr val="15803D"/>
          </a:solidFill>
          <a:ln w="12700">
            <a:solidFill>
              <a:srgbClr val="15803D"/>
            </a:solidFill>
            <a:prstDash val="solid"/>
          </a:ln>
        </p:spPr>
        <p:txBody>
          <a:bodyPr/>
          <a:lstStyle/>
          <a:p>
            <a:endParaRPr lang="en-US"/>
          </a:p>
        </p:txBody>
      </p:sp>
      <p:sp>
        <p:nvSpPr>
          <p:cNvPr id="69" name="Text 67"/>
          <p:cNvSpPr/>
          <p:nvPr/>
        </p:nvSpPr>
        <p:spPr>
          <a:xfrm>
            <a:off x="475488" y="4617720"/>
            <a:ext cx="310896" cy="256032"/>
          </a:xfrm>
          <a:prstGeom prst="rect">
            <a:avLst/>
          </a:prstGeom>
          <a:noFill/>
          <a:ln/>
        </p:spPr>
        <p:txBody>
          <a:bodyPr wrap="square" lIns="0" tIns="0" rIns="0" bIns="0" rtlCol="0" anchor="ctr"/>
          <a:lstStyle/>
          <a:p>
            <a:pPr marL="0" indent="0" algn="ctr">
              <a:buNone/>
            </a:pPr>
            <a:r>
              <a:rPr lang="en-US" sz="900" b="1" dirty="0">
                <a:solidFill>
                  <a:srgbClr val="FFFFFF"/>
                </a:solidFill>
                <a:latin typeface="Calibri" pitchFamily="34" charset="0"/>
                <a:ea typeface="Calibri" pitchFamily="34" charset="-122"/>
                <a:cs typeface="Calibri" pitchFamily="34" charset="-120"/>
              </a:rPr>
              <a:t>11</a:t>
            </a:r>
            <a:endParaRPr lang="en-US" sz="900" dirty="0"/>
          </a:p>
        </p:txBody>
      </p:sp>
      <p:sp>
        <p:nvSpPr>
          <p:cNvPr id="70" name="Text 68"/>
          <p:cNvSpPr/>
          <p:nvPr/>
        </p:nvSpPr>
        <p:spPr>
          <a:xfrm>
            <a:off x="859536" y="4526280"/>
            <a:ext cx="3493008"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Breakeven Analysis</a:t>
            </a:r>
            <a:endParaRPr lang="en-US" sz="1150" dirty="0"/>
          </a:p>
        </p:txBody>
      </p:sp>
      <p:sp>
        <p:nvSpPr>
          <p:cNvPr id="71" name="Text 69"/>
          <p:cNvSpPr/>
          <p:nvPr/>
        </p:nvSpPr>
        <p:spPr>
          <a:xfrm>
            <a:off x="859536" y="4764024"/>
            <a:ext cx="3493008" cy="201168"/>
          </a:xfrm>
          <a:prstGeom prst="rect">
            <a:avLst/>
          </a:prstGeom>
          <a:noFill/>
          <a:ln/>
        </p:spPr>
        <p:txBody>
          <a:bodyPr wrap="square" lIns="0" tIns="0" rIns="0" bIns="0" rtlCol="0" anchor="ctr"/>
          <a:lstStyle/>
          <a:p>
            <a:pPr marL="0" indent="0">
              <a:buNone/>
            </a:pPr>
            <a:r>
              <a:rPr lang="en-US" sz="950" dirty="0">
                <a:solidFill>
                  <a:srgbClr val="64748B"/>
                </a:solidFill>
                <a:latin typeface="Calibri" pitchFamily="34" charset="0"/>
                <a:ea typeface="Calibri" pitchFamily="34" charset="-122"/>
                <a:cs typeface="Calibri" pitchFamily="34" charset="-120"/>
              </a:rPr>
              <a:t>Oil price floor and headroom per well</a:t>
            </a:r>
            <a:endParaRPr lang="en-US" sz="950" dirty="0"/>
          </a:p>
        </p:txBody>
      </p:sp>
      <p:pic>
        <p:nvPicPr>
          <p:cNvPr id="72" name="Picture 71" descr="Centriv Petrologic.png">
            <a:extLst>
              <a:ext uri="{FF2B5EF4-FFF2-40B4-BE49-F238E27FC236}">
                <a16:creationId xmlns:a16="http://schemas.microsoft.com/office/drawing/2014/main" id="{703E6BB2-CB72-47BA-689D-1390E396E29E}"/>
              </a:ext>
            </a:extLst>
          </p:cNvPr>
          <p:cNvPicPr>
            <a:picLocks noChangeAspect="1"/>
          </p:cNvPicPr>
          <p:nvPr/>
        </p:nvPicPr>
        <p:blipFill>
          <a:blip r:embed="rId3"/>
          <a:stretch>
            <a:fillRect/>
          </a:stretch>
        </p:blipFill>
        <p:spPr>
          <a:xfrm>
            <a:off x="8002063" y="-17756"/>
            <a:ext cx="1141937" cy="114193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109728" cy="5143500"/>
          </a:xfrm>
          <a:prstGeom prst="rect">
            <a:avLst/>
          </a:prstGeom>
          <a:solidFill>
            <a:srgbClr val="C9A84C"/>
          </a:solidFill>
          <a:ln w="12700">
            <a:solidFill>
              <a:srgbClr val="C9A84C"/>
            </a:solidFill>
            <a:prstDash val="solid"/>
          </a:ln>
        </p:spPr>
        <p:txBody>
          <a:bodyPr/>
          <a:lstStyle/>
          <a:p>
            <a:endParaRPr lang="en-US"/>
          </a:p>
        </p:txBody>
      </p:sp>
      <p:sp>
        <p:nvSpPr>
          <p:cNvPr id="3" name="Shape 1"/>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4" name="Text 2"/>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STRATEGY MATRIX</a:t>
            </a:r>
            <a:endParaRPr lang="en-US" sz="950" dirty="0"/>
          </a:p>
        </p:txBody>
      </p:sp>
      <p:sp>
        <p:nvSpPr>
          <p:cNvPr id="5" name="Text 3"/>
          <p:cNvSpPr/>
          <p:nvPr/>
        </p:nvSpPr>
        <p:spPr>
          <a:xfrm>
            <a:off x="411480" y="566928"/>
            <a:ext cx="8321040" cy="594360"/>
          </a:xfrm>
          <a:prstGeom prst="rect">
            <a:avLst/>
          </a:prstGeom>
          <a:noFill/>
          <a:ln/>
        </p:spPr>
        <p:txBody>
          <a:bodyPr wrap="square" lIns="0" tIns="0" rIns="0" bIns="0" rtlCol="0" anchor="ctr"/>
          <a:lstStyle/>
          <a:p>
            <a:pPr marL="0" indent="0">
              <a:buNone/>
            </a:pPr>
            <a:r>
              <a:rPr lang="en-US" sz="3000" b="1" dirty="0">
                <a:solidFill>
                  <a:srgbClr val="FFFFFF"/>
                </a:solidFill>
                <a:latin typeface="Calibri" pitchFamily="34" charset="0"/>
                <a:ea typeface="Calibri" pitchFamily="34" charset="-122"/>
                <a:cs typeface="Calibri" pitchFamily="34" charset="-120"/>
              </a:rPr>
              <a:t>Every Well. One Decision.</a:t>
            </a:r>
            <a:endParaRPr lang="en-US" sz="3000" dirty="0"/>
          </a:p>
        </p:txBody>
      </p:sp>
      <p:sp>
        <p:nvSpPr>
          <p:cNvPr id="6" name="Text 4"/>
          <p:cNvSpPr/>
          <p:nvPr/>
        </p:nvSpPr>
        <p:spPr>
          <a:xfrm>
            <a:off x="411480" y="1143000"/>
            <a:ext cx="8321040" cy="256032"/>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The matrix ranks all 300 wells by economic urgency — colour-coded for instant triage.</a:t>
            </a:r>
            <a:endParaRPr lang="en-US" sz="1300" dirty="0"/>
          </a:p>
        </p:txBody>
      </p:sp>
      <p:sp>
        <p:nvSpPr>
          <p:cNvPr id="7" name="Shape 5"/>
          <p:cNvSpPr/>
          <p:nvPr/>
        </p:nvSpPr>
        <p:spPr>
          <a:xfrm>
            <a:off x="320040" y="1536192"/>
            <a:ext cx="8458200" cy="429768"/>
          </a:xfrm>
          <a:prstGeom prst="rect">
            <a:avLst/>
          </a:prstGeom>
          <a:solidFill>
            <a:srgbClr val="132338"/>
          </a:solidFill>
          <a:ln w="12700">
            <a:solidFill>
              <a:srgbClr val="2A3F5F"/>
            </a:solidFill>
            <a:prstDash val="solid"/>
          </a:ln>
        </p:spPr>
        <p:txBody>
          <a:bodyPr/>
          <a:lstStyle/>
          <a:p>
            <a:endParaRPr lang="en-US"/>
          </a:p>
        </p:txBody>
      </p:sp>
      <p:sp>
        <p:nvSpPr>
          <p:cNvPr id="8" name="Text 6"/>
          <p:cNvSpPr/>
          <p:nvPr/>
        </p:nvSpPr>
        <p:spPr>
          <a:xfrm>
            <a:off x="411480" y="1609344"/>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9" name="Text 7"/>
          <p:cNvSpPr/>
          <p:nvPr/>
        </p:nvSpPr>
        <p:spPr>
          <a:xfrm>
            <a:off x="822960" y="1627632"/>
            <a:ext cx="1828800" cy="256032"/>
          </a:xfrm>
          <a:prstGeom prst="rect">
            <a:avLst/>
          </a:prstGeom>
          <a:noFill/>
          <a:ln/>
        </p:spPr>
        <p:txBody>
          <a:bodyPr wrap="square" lIns="0" tIns="0" rIns="0" bIns="0" rtlCol="0" anchor="ctr"/>
          <a:lstStyle/>
          <a:p>
            <a:pPr marL="0" indent="0">
              <a:buNone/>
            </a:pPr>
            <a:r>
              <a:rPr lang="en-US" sz="1050" b="1" dirty="0">
                <a:solidFill>
                  <a:srgbClr val="EF4444"/>
                </a:solidFill>
                <a:latin typeface="Calibri" pitchFamily="34" charset="0"/>
                <a:ea typeface="Calibri" pitchFamily="34" charset="-122"/>
                <a:cs typeface="Calibri" pitchFamily="34" charset="-120"/>
              </a:rPr>
              <a:t>P&amp;A / DIVESTMENT</a:t>
            </a:r>
            <a:endParaRPr lang="en-US" sz="1050" dirty="0"/>
          </a:p>
        </p:txBody>
      </p:sp>
      <p:sp>
        <p:nvSpPr>
          <p:cNvPr id="10" name="Text 8"/>
          <p:cNvSpPr/>
          <p:nvPr/>
        </p:nvSpPr>
        <p:spPr>
          <a:xfrm>
            <a:off x="2697480" y="1627632"/>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6+ consecutive negative months. Shut-in and plug evaluation required.</a:t>
            </a:r>
            <a:endParaRPr lang="en-US" sz="1050" dirty="0"/>
          </a:p>
        </p:txBody>
      </p:sp>
      <p:sp>
        <p:nvSpPr>
          <p:cNvPr id="11" name="Shape 9"/>
          <p:cNvSpPr/>
          <p:nvPr/>
        </p:nvSpPr>
        <p:spPr>
          <a:xfrm>
            <a:off x="320040" y="2011680"/>
            <a:ext cx="8458200" cy="429768"/>
          </a:xfrm>
          <a:prstGeom prst="rect">
            <a:avLst/>
          </a:prstGeom>
          <a:solidFill>
            <a:srgbClr val="132338"/>
          </a:solidFill>
          <a:ln w="12700">
            <a:solidFill>
              <a:srgbClr val="2A3F5F"/>
            </a:solidFill>
            <a:prstDash val="solid"/>
          </a:ln>
        </p:spPr>
        <p:txBody>
          <a:bodyPr/>
          <a:lstStyle/>
          <a:p>
            <a:endParaRPr lang="en-US"/>
          </a:p>
        </p:txBody>
      </p:sp>
      <p:sp>
        <p:nvSpPr>
          <p:cNvPr id="12" name="Text 10"/>
          <p:cNvSpPr/>
          <p:nvPr/>
        </p:nvSpPr>
        <p:spPr>
          <a:xfrm>
            <a:off x="411480" y="2084832"/>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13" name="Text 11"/>
          <p:cNvSpPr/>
          <p:nvPr/>
        </p:nvSpPr>
        <p:spPr>
          <a:xfrm>
            <a:off x="822960" y="2103120"/>
            <a:ext cx="1828800" cy="256032"/>
          </a:xfrm>
          <a:prstGeom prst="rect">
            <a:avLst/>
          </a:prstGeom>
          <a:noFill/>
          <a:ln/>
        </p:spPr>
        <p:txBody>
          <a:bodyPr wrap="square" lIns="0" tIns="0" rIns="0" bIns="0" rtlCol="0" anchor="ctr"/>
          <a:lstStyle/>
          <a:p>
            <a:pPr marL="0" indent="0">
              <a:buNone/>
            </a:pPr>
            <a:r>
              <a:rPr lang="en-US" sz="1050" b="1" dirty="0">
                <a:solidFill>
                  <a:srgbClr val="EF4444"/>
                </a:solidFill>
                <a:latin typeface="Calibri" pitchFamily="34" charset="0"/>
                <a:ea typeface="Calibri" pitchFamily="34" charset="-122"/>
                <a:cs typeface="Calibri" pitchFamily="34" charset="-120"/>
              </a:rPr>
              <a:t>SHUT-IN CANDIDATE</a:t>
            </a:r>
            <a:endParaRPr lang="en-US" sz="1050" dirty="0"/>
          </a:p>
        </p:txBody>
      </p:sp>
      <p:sp>
        <p:nvSpPr>
          <p:cNvPr id="14" name="Text 12"/>
          <p:cNvSpPr/>
          <p:nvPr/>
        </p:nvSpPr>
        <p:spPr>
          <a:xfrm>
            <a:off x="2697480" y="2103120"/>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3+ negative months. Cash-flow negative on sustained basis.</a:t>
            </a:r>
            <a:endParaRPr lang="en-US" sz="1050" dirty="0"/>
          </a:p>
        </p:txBody>
      </p:sp>
      <p:sp>
        <p:nvSpPr>
          <p:cNvPr id="15" name="Shape 13"/>
          <p:cNvSpPr/>
          <p:nvPr/>
        </p:nvSpPr>
        <p:spPr>
          <a:xfrm>
            <a:off x="320040" y="2487168"/>
            <a:ext cx="8458200" cy="429768"/>
          </a:xfrm>
          <a:prstGeom prst="rect">
            <a:avLst/>
          </a:prstGeom>
          <a:solidFill>
            <a:srgbClr val="132338"/>
          </a:solidFill>
          <a:ln w="12700">
            <a:solidFill>
              <a:srgbClr val="2A3F5F"/>
            </a:solidFill>
            <a:prstDash val="solid"/>
          </a:ln>
        </p:spPr>
        <p:txBody>
          <a:bodyPr/>
          <a:lstStyle/>
          <a:p>
            <a:endParaRPr lang="en-US"/>
          </a:p>
        </p:txBody>
      </p:sp>
      <p:sp>
        <p:nvSpPr>
          <p:cNvPr id="16" name="Text 14"/>
          <p:cNvSpPr/>
          <p:nvPr/>
        </p:nvSpPr>
        <p:spPr>
          <a:xfrm>
            <a:off x="411480" y="2560320"/>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17" name="Text 15"/>
          <p:cNvSpPr/>
          <p:nvPr/>
        </p:nvSpPr>
        <p:spPr>
          <a:xfrm>
            <a:off x="822960" y="2578608"/>
            <a:ext cx="1828800" cy="256032"/>
          </a:xfrm>
          <a:prstGeom prst="rect">
            <a:avLst/>
          </a:prstGeom>
          <a:noFill/>
          <a:ln/>
        </p:spPr>
        <p:txBody>
          <a:bodyPr wrap="square" lIns="0" tIns="0" rIns="0" bIns="0" rtlCol="0" anchor="ctr"/>
          <a:lstStyle/>
          <a:p>
            <a:pPr marL="0" indent="0">
              <a:buNone/>
            </a:pPr>
            <a:r>
              <a:rPr lang="en-US" sz="1050" b="1" dirty="0">
                <a:solidFill>
                  <a:srgbClr val="F97316"/>
                </a:solidFill>
                <a:latin typeface="Calibri" pitchFamily="34" charset="0"/>
                <a:ea typeface="Calibri" pitchFamily="34" charset="-122"/>
                <a:cs typeface="Calibri" pitchFamily="34" charset="-120"/>
              </a:rPr>
              <a:t>WORKOVER REVIEW</a:t>
            </a:r>
            <a:endParaRPr lang="en-US" sz="1050" dirty="0"/>
          </a:p>
        </p:txBody>
      </p:sp>
      <p:sp>
        <p:nvSpPr>
          <p:cNvPr id="18" name="Text 16"/>
          <p:cNvSpPr/>
          <p:nvPr/>
        </p:nvSpPr>
        <p:spPr>
          <a:xfrm>
            <a:off x="2697480" y="2578608"/>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Workover costs exceed 30% of LOE. Mechanical instability flag.</a:t>
            </a:r>
            <a:endParaRPr lang="en-US" sz="1050" dirty="0"/>
          </a:p>
        </p:txBody>
      </p:sp>
      <p:sp>
        <p:nvSpPr>
          <p:cNvPr id="19" name="Shape 17"/>
          <p:cNvSpPr/>
          <p:nvPr/>
        </p:nvSpPr>
        <p:spPr>
          <a:xfrm>
            <a:off x="320040" y="2962656"/>
            <a:ext cx="8458200" cy="429768"/>
          </a:xfrm>
          <a:prstGeom prst="rect">
            <a:avLst/>
          </a:prstGeom>
          <a:solidFill>
            <a:srgbClr val="132338"/>
          </a:solidFill>
          <a:ln w="12700">
            <a:solidFill>
              <a:srgbClr val="2A3F5F"/>
            </a:solidFill>
            <a:prstDash val="solid"/>
          </a:ln>
        </p:spPr>
        <p:txBody>
          <a:bodyPr/>
          <a:lstStyle/>
          <a:p>
            <a:endParaRPr lang="en-US"/>
          </a:p>
        </p:txBody>
      </p:sp>
      <p:sp>
        <p:nvSpPr>
          <p:cNvPr id="20" name="Text 18"/>
          <p:cNvSpPr/>
          <p:nvPr/>
        </p:nvSpPr>
        <p:spPr>
          <a:xfrm>
            <a:off x="411480" y="3035808"/>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21" name="Text 19"/>
          <p:cNvSpPr/>
          <p:nvPr/>
        </p:nvSpPr>
        <p:spPr>
          <a:xfrm>
            <a:off x="822960" y="3054096"/>
            <a:ext cx="1828800" cy="256032"/>
          </a:xfrm>
          <a:prstGeom prst="rect">
            <a:avLst/>
          </a:prstGeom>
          <a:noFill/>
          <a:ln/>
        </p:spPr>
        <p:txBody>
          <a:bodyPr wrap="square" lIns="0" tIns="0" rIns="0" bIns="0" rtlCol="0" anchor="ctr"/>
          <a:lstStyle/>
          <a:p>
            <a:pPr marL="0" indent="0">
              <a:buNone/>
            </a:pPr>
            <a:r>
              <a:rPr lang="en-US" sz="1050" b="1" dirty="0">
                <a:solidFill>
                  <a:srgbClr val="F97316"/>
                </a:solidFill>
                <a:latin typeface="Calibri" pitchFamily="34" charset="0"/>
                <a:ea typeface="Calibri" pitchFamily="34" charset="-122"/>
                <a:cs typeface="Calibri" pitchFamily="34" charset="-120"/>
              </a:rPr>
              <a:t>WATER HANDLING</a:t>
            </a:r>
            <a:endParaRPr lang="en-US" sz="1050" dirty="0"/>
          </a:p>
        </p:txBody>
      </p:sp>
      <p:sp>
        <p:nvSpPr>
          <p:cNvPr id="22" name="Text 20"/>
          <p:cNvSpPr/>
          <p:nvPr/>
        </p:nvSpPr>
        <p:spPr>
          <a:xfrm>
            <a:off x="2697480" y="3054096"/>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Disposal costs exceed 25% of LOE or 50% of oil revenue.</a:t>
            </a:r>
            <a:endParaRPr lang="en-US" sz="1050" dirty="0"/>
          </a:p>
        </p:txBody>
      </p:sp>
      <p:sp>
        <p:nvSpPr>
          <p:cNvPr id="23" name="Shape 21"/>
          <p:cNvSpPr/>
          <p:nvPr/>
        </p:nvSpPr>
        <p:spPr>
          <a:xfrm>
            <a:off x="320040" y="3438144"/>
            <a:ext cx="8458200" cy="429768"/>
          </a:xfrm>
          <a:prstGeom prst="rect">
            <a:avLst/>
          </a:prstGeom>
          <a:solidFill>
            <a:srgbClr val="132338"/>
          </a:solidFill>
          <a:ln w="12700">
            <a:solidFill>
              <a:srgbClr val="2A3F5F"/>
            </a:solidFill>
            <a:prstDash val="solid"/>
          </a:ln>
        </p:spPr>
        <p:txBody>
          <a:bodyPr/>
          <a:lstStyle/>
          <a:p>
            <a:endParaRPr lang="en-US"/>
          </a:p>
        </p:txBody>
      </p:sp>
      <p:sp>
        <p:nvSpPr>
          <p:cNvPr id="24" name="Text 22"/>
          <p:cNvSpPr/>
          <p:nvPr/>
        </p:nvSpPr>
        <p:spPr>
          <a:xfrm>
            <a:off x="411480" y="3511296"/>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25" name="Text 23"/>
          <p:cNvSpPr/>
          <p:nvPr/>
        </p:nvSpPr>
        <p:spPr>
          <a:xfrm>
            <a:off x="822960" y="3529584"/>
            <a:ext cx="1828800" cy="256032"/>
          </a:xfrm>
          <a:prstGeom prst="rect">
            <a:avLst/>
          </a:prstGeom>
          <a:noFill/>
          <a:ln/>
        </p:spPr>
        <p:txBody>
          <a:bodyPr wrap="square" lIns="0" tIns="0" rIns="0" bIns="0" rtlCol="0" anchor="ctr"/>
          <a:lstStyle/>
          <a:p>
            <a:pPr marL="0" indent="0">
              <a:buNone/>
            </a:pPr>
            <a:r>
              <a:rPr lang="en-US" sz="1050" b="1" dirty="0">
                <a:solidFill>
                  <a:srgbClr val="EAB308"/>
                </a:solidFill>
                <a:latin typeface="Calibri" pitchFamily="34" charset="0"/>
                <a:ea typeface="Calibri" pitchFamily="34" charset="-122"/>
                <a:cs typeface="Calibri" pitchFamily="34" charset="-120"/>
              </a:rPr>
              <a:t>ABOVE BASIN P75</a:t>
            </a:r>
            <a:endParaRPr lang="en-US" sz="1050" dirty="0"/>
          </a:p>
        </p:txBody>
      </p:sp>
      <p:sp>
        <p:nvSpPr>
          <p:cNvPr id="26" name="Text 24"/>
          <p:cNvSpPr/>
          <p:nvPr/>
        </p:nvSpPr>
        <p:spPr>
          <a:xfrm>
            <a:off x="2697480" y="3529584"/>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Lifting cost in top quartile. Cost reduction review recommended.</a:t>
            </a:r>
            <a:endParaRPr lang="en-US" sz="1050" dirty="0"/>
          </a:p>
        </p:txBody>
      </p:sp>
      <p:sp>
        <p:nvSpPr>
          <p:cNvPr id="27" name="Shape 25"/>
          <p:cNvSpPr/>
          <p:nvPr/>
        </p:nvSpPr>
        <p:spPr>
          <a:xfrm>
            <a:off x="320040" y="3913632"/>
            <a:ext cx="8458200" cy="429768"/>
          </a:xfrm>
          <a:prstGeom prst="rect">
            <a:avLst/>
          </a:prstGeom>
          <a:solidFill>
            <a:srgbClr val="132338"/>
          </a:solidFill>
          <a:ln w="12700">
            <a:solidFill>
              <a:srgbClr val="2A3F5F"/>
            </a:solidFill>
            <a:prstDash val="solid"/>
          </a:ln>
        </p:spPr>
        <p:txBody>
          <a:bodyPr/>
          <a:lstStyle/>
          <a:p>
            <a:endParaRPr lang="en-US"/>
          </a:p>
        </p:txBody>
      </p:sp>
      <p:sp>
        <p:nvSpPr>
          <p:cNvPr id="28" name="Text 26"/>
          <p:cNvSpPr/>
          <p:nvPr/>
        </p:nvSpPr>
        <p:spPr>
          <a:xfrm>
            <a:off x="411480" y="3986784"/>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29" name="Text 27"/>
          <p:cNvSpPr/>
          <p:nvPr/>
        </p:nvSpPr>
        <p:spPr>
          <a:xfrm>
            <a:off x="822960" y="4005072"/>
            <a:ext cx="1828800" cy="256032"/>
          </a:xfrm>
          <a:prstGeom prst="rect">
            <a:avLst/>
          </a:prstGeom>
          <a:noFill/>
          <a:ln/>
        </p:spPr>
        <p:txBody>
          <a:bodyPr wrap="square" lIns="0" tIns="0" rIns="0" bIns="0" rtlCol="0" anchor="ctr"/>
          <a:lstStyle/>
          <a:p>
            <a:pPr marL="0" indent="0">
              <a:buNone/>
            </a:pPr>
            <a:r>
              <a:rPr lang="en-US" sz="1050" b="1" dirty="0">
                <a:solidFill>
                  <a:srgbClr val="64748B"/>
                </a:solidFill>
                <a:latin typeface="Calibri" pitchFamily="34" charset="0"/>
                <a:ea typeface="Calibri" pitchFamily="34" charset="-122"/>
                <a:cs typeface="Calibri" pitchFamily="34" charset="-120"/>
              </a:rPr>
              <a:t>MONITOR</a:t>
            </a:r>
            <a:endParaRPr lang="en-US" sz="1050" dirty="0"/>
          </a:p>
        </p:txBody>
      </p:sp>
      <p:sp>
        <p:nvSpPr>
          <p:cNvPr id="30" name="Text 28"/>
          <p:cNvSpPr/>
          <p:nvPr/>
        </p:nvSpPr>
        <p:spPr>
          <a:xfrm>
            <a:off x="2697480" y="4005072"/>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No specific flag. Routine monthly review continues.</a:t>
            </a:r>
            <a:endParaRPr lang="en-US" sz="1050" dirty="0"/>
          </a:p>
        </p:txBody>
      </p:sp>
      <p:sp>
        <p:nvSpPr>
          <p:cNvPr id="31" name="Shape 29"/>
          <p:cNvSpPr/>
          <p:nvPr/>
        </p:nvSpPr>
        <p:spPr>
          <a:xfrm>
            <a:off x="320040" y="4389120"/>
            <a:ext cx="8458200" cy="429768"/>
          </a:xfrm>
          <a:prstGeom prst="rect">
            <a:avLst/>
          </a:prstGeom>
          <a:solidFill>
            <a:srgbClr val="132338"/>
          </a:solidFill>
          <a:ln w="12700">
            <a:solidFill>
              <a:srgbClr val="2A3F5F"/>
            </a:solidFill>
            <a:prstDash val="solid"/>
          </a:ln>
        </p:spPr>
        <p:txBody>
          <a:bodyPr/>
          <a:lstStyle/>
          <a:p>
            <a:endParaRPr lang="en-US"/>
          </a:p>
        </p:txBody>
      </p:sp>
      <p:sp>
        <p:nvSpPr>
          <p:cNvPr id="32" name="Text 30"/>
          <p:cNvSpPr/>
          <p:nvPr/>
        </p:nvSpPr>
        <p:spPr>
          <a:xfrm>
            <a:off x="411480" y="4462272"/>
            <a:ext cx="347472" cy="292608"/>
          </a:xfrm>
          <a:prstGeom prst="rect">
            <a:avLst/>
          </a:prstGeom>
          <a:noFill/>
          <a:ln/>
        </p:spPr>
        <p:txBody>
          <a:bodyPr wrap="square" lIns="0" tIns="0" rIns="0" bIns="0" rtlCol="0" anchor="ctr"/>
          <a:lstStyle/>
          <a:p>
            <a:pPr marL="0" indent="0">
              <a:buNone/>
            </a:pPr>
            <a:r>
              <a:rPr lang="en-US" sz="1600" dirty="0">
                <a:solidFill>
                  <a:srgbClr val="000000"/>
                </a:solidFill>
              </a:rPr>
              <a:t>🟢</a:t>
            </a:r>
            <a:endParaRPr lang="en-US" sz="1600" dirty="0"/>
          </a:p>
        </p:txBody>
      </p:sp>
      <p:sp>
        <p:nvSpPr>
          <p:cNvPr id="33" name="Text 31"/>
          <p:cNvSpPr/>
          <p:nvPr/>
        </p:nvSpPr>
        <p:spPr>
          <a:xfrm>
            <a:off x="822960" y="4480560"/>
            <a:ext cx="1828800" cy="256032"/>
          </a:xfrm>
          <a:prstGeom prst="rect">
            <a:avLst/>
          </a:prstGeom>
          <a:noFill/>
          <a:ln/>
        </p:spPr>
        <p:txBody>
          <a:bodyPr wrap="square" lIns="0" tIns="0" rIns="0" bIns="0" rtlCol="0" anchor="ctr"/>
          <a:lstStyle/>
          <a:p>
            <a:pPr marL="0" indent="0">
              <a:buNone/>
            </a:pPr>
            <a:r>
              <a:rPr lang="en-US" sz="1050" b="1" dirty="0">
                <a:solidFill>
                  <a:srgbClr val="22C55E"/>
                </a:solidFill>
                <a:latin typeface="Calibri" pitchFamily="34" charset="0"/>
                <a:ea typeface="Calibri" pitchFamily="34" charset="-122"/>
                <a:cs typeface="Calibri" pitchFamily="34" charset="-120"/>
              </a:rPr>
              <a:t>HEALTHY / INFILL</a:t>
            </a:r>
            <a:endParaRPr lang="en-US" sz="1050" dirty="0"/>
          </a:p>
        </p:txBody>
      </p:sp>
      <p:sp>
        <p:nvSpPr>
          <p:cNvPr id="34" name="Text 32"/>
          <p:cNvSpPr/>
          <p:nvPr/>
        </p:nvSpPr>
        <p:spPr>
          <a:xfrm>
            <a:off x="2697480" y="4480560"/>
            <a:ext cx="5961888" cy="256032"/>
          </a:xfrm>
          <a:prstGeom prst="rect">
            <a:avLst/>
          </a:prstGeom>
          <a:noFill/>
          <a:ln/>
        </p:spPr>
        <p:txBody>
          <a:bodyPr wrap="square" lIns="0" tIns="0" rIns="0" bIns="0" rtlCol="0" anchor="ctr"/>
          <a:lstStyle/>
          <a:p>
            <a:pPr marL="0" indent="0">
              <a:buNone/>
            </a:pPr>
            <a:r>
              <a:rPr lang="en-US" sz="1050" dirty="0">
                <a:solidFill>
                  <a:srgbClr val="E8EDF2"/>
                </a:solidFill>
                <a:latin typeface="Calibri" pitchFamily="34" charset="0"/>
                <a:ea typeface="Calibri" pitchFamily="34" charset="-122"/>
                <a:cs typeface="Calibri" pitchFamily="34" charset="-120"/>
              </a:rPr>
              <a:t>Consistent profitability. Infill drilling or waterflood candidate.</a:t>
            </a:r>
            <a:endParaRPr lang="en-US" sz="1050" dirty="0"/>
          </a:p>
        </p:txBody>
      </p:sp>
      <p:sp>
        <p:nvSpPr>
          <p:cNvPr id="35" name="Shape 33"/>
          <p:cNvSpPr/>
          <p:nvPr/>
        </p:nvSpPr>
        <p:spPr>
          <a:xfrm>
            <a:off x="320040" y="4754880"/>
            <a:ext cx="8458200" cy="274320"/>
          </a:xfrm>
          <a:prstGeom prst="rect">
            <a:avLst/>
          </a:prstGeom>
          <a:solidFill>
            <a:srgbClr val="132338"/>
          </a:solidFill>
          <a:ln w="12700">
            <a:solidFill>
              <a:srgbClr val="C9A84C"/>
            </a:solidFill>
            <a:prstDash val="solid"/>
          </a:ln>
        </p:spPr>
        <p:txBody>
          <a:bodyPr/>
          <a:lstStyle/>
          <a:p>
            <a:endParaRPr lang="en-US"/>
          </a:p>
        </p:txBody>
      </p:sp>
      <p:sp>
        <p:nvSpPr>
          <p:cNvPr id="36" name="Text 34"/>
          <p:cNvSpPr/>
          <p:nvPr/>
        </p:nvSpPr>
        <p:spPr>
          <a:xfrm>
            <a:off x="320040" y="4754880"/>
            <a:ext cx="8458200" cy="274320"/>
          </a:xfrm>
          <a:prstGeom prst="rect">
            <a:avLst/>
          </a:prstGeom>
          <a:noFill/>
          <a:ln/>
        </p:spPr>
        <p:txBody>
          <a:bodyPr wrap="square" lIns="0" tIns="0" rIns="0" bIns="0" rtlCol="0" anchor="ctr"/>
          <a:lstStyle/>
          <a:p>
            <a:pPr marL="0" indent="0" algn="ctr">
              <a:buNone/>
            </a:pPr>
            <a:r>
              <a:rPr lang="en-US" sz="900" i="1" dirty="0">
                <a:solidFill>
                  <a:srgbClr val="C9A84C"/>
                </a:solidFill>
                <a:latin typeface="Calibri" pitchFamily="34" charset="0"/>
                <a:ea typeface="Calibri" pitchFamily="34" charset="-122"/>
                <a:cs typeface="Calibri" pitchFamily="34" charset="-120"/>
              </a:rPr>
              <a:t>Auto-filter by priority  ·  6-month rolling average removes one-time workover distortions  ·  Configurable thresholds per play type</a:t>
            </a:r>
            <a:endParaRPr lang="en-US" sz="900" dirty="0"/>
          </a:p>
        </p:txBody>
      </p:sp>
      <p:pic>
        <p:nvPicPr>
          <p:cNvPr id="38" name="Picture 37" descr="Centriv Petrologic.png">
            <a:extLst>
              <a:ext uri="{FF2B5EF4-FFF2-40B4-BE49-F238E27FC236}">
                <a16:creationId xmlns:a16="http://schemas.microsoft.com/office/drawing/2014/main" id="{763FC2FE-9B91-5353-21C3-EA05EECDFCD7}"/>
              </a:ext>
            </a:extLst>
          </p:cNvPr>
          <p:cNvPicPr>
            <a:picLocks noChangeAspect="1"/>
          </p:cNvPicPr>
          <p:nvPr/>
        </p:nvPicPr>
        <p:blipFill>
          <a:blip r:embed="rId3"/>
          <a:stretch>
            <a:fillRect/>
          </a:stretch>
        </p:blipFill>
        <p:spPr>
          <a:xfrm>
            <a:off x="8422476" y="19772"/>
            <a:ext cx="711013" cy="7110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0F4F8"/>
        </a:solidFill>
        <a:effectLst/>
      </p:bgPr>
    </p:bg>
    <p:spTree>
      <p:nvGrpSpPr>
        <p:cNvPr id="1" name=""/>
        <p:cNvGrpSpPr/>
        <p:nvPr/>
      </p:nvGrpSpPr>
      <p:grpSpPr>
        <a:xfrm>
          <a:off x="0" y="0"/>
          <a:ext cx="0" cy="0"/>
          <a:chOff x="0" y="0"/>
          <a:chExt cx="0" cy="0"/>
        </a:xfrm>
      </p:grpSpPr>
      <p:sp>
        <p:nvSpPr>
          <p:cNvPr id="2" name="Shape 0"/>
          <p:cNvSpPr/>
          <p:nvPr/>
        </p:nvSpPr>
        <p:spPr>
          <a:xfrm>
            <a:off x="320040" y="201168"/>
            <a:ext cx="1645920" cy="292608"/>
          </a:xfrm>
          <a:prstGeom prst="roundRect">
            <a:avLst>
              <a:gd name="adj" fmla="val 18750"/>
            </a:avLst>
          </a:prstGeom>
          <a:solidFill>
            <a:srgbClr val="C9A84C"/>
          </a:solidFill>
          <a:ln w="12700">
            <a:solidFill>
              <a:srgbClr val="C9A84C"/>
            </a:solidFill>
            <a:prstDash val="solid"/>
          </a:ln>
        </p:spPr>
        <p:txBody>
          <a:bodyPr/>
          <a:lstStyle/>
          <a:p>
            <a:endParaRPr lang="en-US"/>
          </a:p>
        </p:txBody>
      </p:sp>
      <p:sp>
        <p:nvSpPr>
          <p:cNvPr id="3" name="Text 1"/>
          <p:cNvSpPr/>
          <p:nvPr/>
        </p:nvSpPr>
        <p:spPr>
          <a:xfrm>
            <a:off x="320040" y="201168"/>
            <a:ext cx="1645920" cy="292608"/>
          </a:xfrm>
          <a:prstGeom prst="rect">
            <a:avLst/>
          </a:prstGeom>
          <a:noFill/>
          <a:ln/>
        </p:spPr>
        <p:txBody>
          <a:bodyPr wrap="square" lIns="0" tIns="0" rIns="0" bIns="0" rtlCol="0" anchor="ctr"/>
          <a:lstStyle/>
          <a:p>
            <a:pPr marL="0" indent="0" algn="ctr">
              <a:buNone/>
            </a:pPr>
            <a:r>
              <a:rPr lang="en-US" sz="950" b="1" kern="0" spc="200" dirty="0">
                <a:solidFill>
                  <a:srgbClr val="0D1B2A"/>
                </a:solidFill>
                <a:latin typeface="Calibri" pitchFamily="34" charset="0"/>
                <a:ea typeface="Calibri" pitchFamily="34" charset="-122"/>
                <a:cs typeface="Calibri" pitchFamily="34" charset="-120"/>
              </a:rPr>
              <a:t>LOE ANALYTICS</a:t>
            </a:r>
            <a:endParaRPr lang="en-US" sz="950" dirty="0"/>
          </a:p>
        </p:txBody>
      </p:sp>
      <p:sp>
        <p:nvSpPr>
          <p:cNvPr id="4" name="Text 2"/>
          <p:cNvSpPr/>
          <p:nvPr/>
        </p:nvSpPr>
        <p:spPr>
          <a:xfrm>
            <a:off x="411480" y="594360"/>
            <a:ext cx="8321040" cy="566928"/>
          </a:xfrm>
          <a:prstGeom prst="rect">
            <a:avLst/>
          </a:prstGeom>
          <a:noFill/>
          <a:ln/>
        </p:spPr>
        <p:txBody>
          <a:bodyPr wrap="square" lIns="0" tIns="0" rIns="0" bIns="0" rtlCol="0" anchor="ctr"/>
          <a:lstStyle/>
          <a:p>
            <a:pPr marL="0" indent="0">
              <a:buNone/>
            </a:pPr>
            <a:r>
              <a:rPr lang="en-US" sz="3000" b="1" dirty="0">
                <a:solidFill>
                  <a:srgbClr val="0D1B2A"/>
                </a:solidFill>
                <a:latin typeface="Calibri" pitchFamily="34" charset="0"/>
                <a:ea typeface="Calibri" pitchFamily="34" charset="-122"/>
                <a:cs typeface="Calibri" pitchFamily="34" charset="-120"/>
              </a:rPr>
              <a:t>Pinpoint the Cost Drivers</a:t>
            </a:r>
            <a:endParaRPr lang="en-US" sz="3000" dirty="0"/>
          </a:p>
        </p:txBody>
      </p:sp>
      <p:sp>
        <p:nvSpPr>
          <p:cNvPr id="5" name="Text 3"/>
          <p:cNvSpPr/>
          <p:nvPr/>
        </p:nvSpPr>
        <p:spPr>
          <a:xfrm>
            <a:off x="411480" y="1143000"/>
            <a:ext cx="8321040" cy="274320"/>
          </a:xfrm>
          <a:prstGeom prst="rect">
            <a:avLst/>
          </a:prstGeom>
          <a:noFill/>
          <a:ln/>
        </p:spPr>
        <p:txBody>
          <a:bodyPr wrap="square" lIns="0" tIns="0" rIns="0" bIns="0" rtlCol="0" anchor="ctr"/>
          <a:lstStyle/>
          <a:p>
            <a:pPr marL="0" indent="0">
              <a:buNone/>
            </a:pPr>
            <a:r>
              <a:rPr lang="en-US" sz="1300" i="1" dirty="0">
                <a:solidFill>
                  <a:srgbClr val="94A3B8"/>
                </a:solidFill>
                <a:latin typeface="Calibri" pitchFamily="34" charset="0"/>
                <a:ea typeface="Calibri" pitchFamily="34" charset="-122"/>
                <a:cs typeface="Calibri" pitchFamily="34" charset="-120"/>
              </a:rPr>
              <a:t>12-category LOE breakdown identifies bad actors before they become balance-sheet problems.</a:t>
            </a:r>
            <a:endParaRPr lang="en-US" sz="1300" dirty="0"/>
          </a:p>
        </p:txBody>
      </p:sp>
      <p:graphicFrame>
        <p:nvGraphicFramePr>
          <p:cNvPr id="6" name="Chart 0"/>
          <p:cNvGraphicFramePr/>
          <p:nvPr/>
        </p:nvGraphicFramePr>
        <p:xfrm>
          <a:off x="274320" y="1417320"/>
          <a:ext cx="4206240" cy="3520440"/>
        </p:xfrm>
        <a:graphic>
          <a:graphicData uri="http://schemas.openxmlformats.org/drawingml/2006/chart">
            <c:chart xmlns:c="http://schemas.openxmlformats.org/drawingml/2006/chart" xmlns:r="http://schemas.openxmlformats.org/officeDocument/2006/relationships" r:id="rId3"/>
          </a:graphicData>
        </a:graphic>
      </p:graphicFrame>
      <p:sp>
        <p:nvSpPr>
          <p:cNvPr id="7" name="Shape 4"/>
          <p:cNvSpPr/>
          <p:nvPr/>
        </p:nvSpPr>
        <p:spPr>
          <a:xfrm>
            <a:off x="4709160" y="1481328"/>
            <a:ext cx="4114800" cy="78638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8" name="Text 5"/>
          <p:cNvSpPr/>
          <p:nvPr/>
        </p:nvSpPr>
        <p:spPr>
          <a:xfrm>
            <a:off x="4800600" y="1618488"/>
            <a:ext cx="365760" cy="457200"/>
          </a:xfrm>
          <a:prstGeom prst="rect">
            <a:avLst/>
          </a:prstGeom>
          <a:noFill/>
          <a:ln/>
        </p:spPr>
        <p:txBody>
          <a:bodyPr wrap="square" lIns="0" tIns="0" rIns="0" bIns="0" rtlCol="0" anchor="ctr"/>
          <a:lstStyle/>
          <a:p>
            <a:pPr marL="0" indent="0">
              <a:buNone/>
            </a:pPr>
            <a:r>
              <a:rPr lang="en-US" sz="1800" dirty="0">
                <a:solidFill>
                  <a:srgbClr val="000000"/>
                </a:solidFill>
              </a:rPr>
              <a:t>🔴</a:t>
            </a:r>
            <a:endParaRPr lang="en-US" sz="1800" dirty="0"/>
          </a:p>
        </p:txBody>
      </p:sp>
      <p:sp>
        <p:nvSpPr>
          <p:cNvPr id="9" name="Text 6"/>
          <p:cNvSpPr/>
          <p:nvPr/>
        </p:nvSpPr>
        <p:spPr>
          <a:xfrm>
            <a:off x="5212080" y="1572768"/>
            <a:ext cx="2377440"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Workover Bad Actor</a:t>
            </a:r>
            <a:endParaRPr lang="en-US" sz="1150" dirty="0"/>
          </a:p>
        </p:txBody>
      </p:sp>
      <p:sp>
        <p:nvSpPr>
          <p:cNvPr id="10" name="Shape 7"/>
          <p:cNvSpPr/>
          <p:nvPr/>
        </p:nvSpPr>
        <p:spPr>
          <a:xfrm>
            <a:off x="7635240" y="1572768"/>
            <a:ext cx="1078992" cy="237744"/>
          </a:xfrm>
          <a:prstGeom prst="roundRect">
            <a:avLst>
              <a:gd name="adj" fmla="val 15385"/>
            </a:avLst>
          </a:prstGeom>
          <a:solidFill>
            <a:srgbClr val="0D1B2A"/>
          </a:solidFill>
          <a:ln w="12700">
            <a:solidFill>
              <a:srgbClr val="0D1B2A"/>
            </a:solidFill>
            <a:prstDash val="solid"/>
          </a:ln>
        </p:spPr>
        <p:txBody>
          <a:bodyPr/>
          <a:lstStyle/>
          <a:p>
            <a:endParaRPr lang="en-US"/>
          </a:p>
        </p:txBody>
      </p:sp>
      <p:sp>
        <p:nvSpPr>
          <p:cNvPr id="11" name="Text 8"/>
          <p:cNvSpPr/>
          <p:nvPr/>
        </p:nvSpPr>
        <p:spPr>
          <a:xfrm>
            <a:off x="7635240" y="1572768"/>
            <a:ext cx="1078992" cy="237744"/>
          </a:xfrm>
          <a:prstGeom prst="rect">
            <a:avLst/>
          </a:prstGeom>
          <a:noFill/>
          <a:ln/>
        </p:spPr>
        <p:txBody>
          <a:bodyPr wrap="square" lIns="0" tIns="0" rIns="0" bIns="0" rtlCol="0" anchor="ctr"/>
          <a:lstStyle/>
          <a:p>
            <a:pPr marL="0" indent="0" algn="ctr">
              <a:buNone/>
            </a:pPr>
            <a:r>
              <a:rPr lang="en-US" sz="850" b="1" dirty="0">
                <a:solidFill>
                  <a:srgbClr val="C9A84C"/>
                </a:solidFill>
                <a:latin typeface="Calibri" pitchFamily="34" charset="0"/>
                <a:ea typeface="Calibri" pitchFamily="34" charset="-122"/>
                <a:cs typeface="Calibri" pitchFamily="34" charset="-120"/>
              </a:rPr>
              <a:t>&gt; 30% of LOE</a:t>
            </a:r>
            <a:endParaRPr lang="en-US" sz="850" dirty="0"/>
          </a:p>
        </p:txBody>
      </p:sp>
      <p:sp>
        <p:nvSpPr>
          <p:cNvPr id="12" name="Text 9"/>
          <p:cNvSpPr/>
          <p:nvPr/>
        </p:nvSpPr>
        <p:spPr>
          <a:xfrm>
            <a:off x="5212080" y="1828800"/>
            <a:ext cx="3493008" cy="347472"/>
          </a:xfrm>
          <a:prstGeom prst="rect">
            <a:avLst/>
          </a:prstGeom>
          <a:noFill/>
          <a:ln/>
        </p:spPr>
        <p:txBody>
          <a:bodyPr wrap="square" lIns="0" tIns="0" rIns="0" bIns="0" rtlCol="0" anchor="ctr"/>
          <a:lstStyle/>
          <a:p>
            <a:pPr marL="0" indent="0">
              <a:lnSpc>
                <a:spcPct val="130000"/>
              </a:lnSpc>
              <a:buNone/>
            </a:pPr>
            <a:r>
              <a:rPr lang="en-US" sz="950" dirty="0">
                <a:solidFill>
                  <a:srgbClr val="475569"/>
                </a:solidFill>
                <a:latin typeface="Calibri" pitchFamily="34" charset="0"/>
                <a:ea typeface="Calibri" pitchFamily="34" charset="-122"/>
                <a:cs typeface="Calibri" pitchFamily="34" charset="-120"/>
              </a:rPr>
              <a:t>Indicates mechanical instability — review AL design and completion integrity.</a:t>
            </a:r>
            <a:endParaRPr lang="en-US" sz="950" dirty="0"/>
          </a:p>
        </p:txBody>
      </p:sp>
      <p:sp>
        <p:nvSpPr>
          <p:cNvPr id="13" name="Shape 10"/>
          <p:cNvSpPr/>
          <p:nvPr/>
        </p:nvSpPr>
        <p:spPr>
          <a:xfrm>
            <a:off x="4709160" y="2350008"/>
            <a:ext cx="4114800" cy="78638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14" name="Text 11"/>
          <p:cNvSpPr/>
          <p:nvPr/>
        </p:nvSpPr>
        <p:spPr>
          <a:xfrm>
            <a:off x="4800600" y="2487168"/>
            <a:ext cx="365760" cy="457200"/>
          </a:xfrm>
          <a:prstGeom prst="rect">
            <a:avLst/>
          </a:prstGeom>
          <a:noFill/>
          <a:ln/>
        </p:spPr>
        <p:txBody>
          <a:bodyPr wrap="square" lIns="0" tIns="0" rIns="0" bIns="0" rtlCol="0" anchor="ctr"/>
          <a:lstStyle/>
          <a:p>
            <a:pPr marL="0" indent="0">
              <a:buNone/>
            </a:pPr>
            <a:r>
              <a:rPr lang="en-US" sz="1800" dirty="0">
                <a:solidFill>
                  <a:srgbClr val="000000"/>
                </a:solidFill>
              </a:rPr>
              <a:t>🟠</a:t>
            </a:r>
            <a:endParaRPr lang="en-US" sz="1800" dirty="0"/>
          </a:p>
        </p:txBody>
      </p:sp>
      <p:sp>
        <p:nvSpPr>
          <p:cNvPr id="15" name="Text 12"/>
          <p:cNvSpPr/>
          <p:nvPr/>
        </p:nvSpPr>
        <p:spPr>
          <a:xfrm>
            <a:off x="5212080" y="2441448"/>
            <a:ext cx="2377440"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Water Disposal Bad Actor</a:t>
            </a:r>
            <a:endParaRPr lang="en-US" sz="1150" dirty="0"/>
          </a:p>
        </p:txBody>
      </p:sp>
      <p:sp>
        <p:nvSpPr>
          <p:cNvPr id="16" name="Shape 13"/>
          <p:cNvSpPr/>
          <p:nvPr/>
        </p:nvSpPr>
        <p:spPr>
          <a:xfrm>
            <a:off x="7635240" y="2441448"/>
            <a:ext cx="1078992" cy="237744"/>
          </a:xfrm>
          <a:prstGeom prst="roundRect">
            <a:avLst>
              <a:gd name="adj" fmla="val 15385"/>
            </a:avLst>
          </a:prstGeom>
          <a:solidFill>
            <a:srgbClr val="0D1B2A"/>
          </a:solidFill>
          <a:ln w="12700">
            <a:solidFill>
              <a:srgbClr val="0D1B2A"/>
            </a:solidFill>
            <a:prstDash val="solid"/>
          </a:ln>
        </p:spPr>
        <p:txBody>
          <a:bodyPr/>
          <a:lstStyle/>
          <a:p>
            <a:endParaRPr lang="en-US"/>
          </a:p>
        </p:txBody>
      </p:sp>
      <p:sp>
        <p:nvSpPr>
          <p:cNvPr id="17" name="Text 14"/>
          <p:cNvSpPr/>
          <p:nvPr/>
        </p:nvSpPr>
        <p:spPr>
          <a:xfrm>
            <a:off x="7635240" y="2441448"/>
            <a:ext cx="1078992" cy="237744"/>
          </a:xfrm>
          <a:prstGeom prst="rect">
            <a:avLst/>
          </a:prstGeom>
          <a:noFill/>
          <a:ln/>
        </p:spPr>
        <p:txBody>
          <a:bodyPr wrap="square" lIns="0" tIns="0" rIns="0" bIns="0" rtlCol="0" anchor="ctr"/>
          <a:lstStyle/>
          <a:p>
            <a:pPr marL="0" indent="0" algn="ctr">
              <a:buNone/>
            </a:pPr>
            <a:r>
              <a:rPr lang="en-US" sz="850" b="1" dirty="0">
                <a:solidFill>
                  <a:srgbClr val="C9A84C"/>
                </a:solidFill>
                <a:latin typeface="Calibri" pitchFamily="34" charset="0"/>
                <a:ea typeface="Calibri" pitchFamily="34" charset="-122"/>
                <a:cs typeface="Calibri" pitchFamily="34" charset="-120"/>
              </a:rPr>
              <a:t>&gt; 25% of LOE</a:t>
            </a:r>
            <a:endParaRPr lang="en-US" sz="850" dirty="0"/>
          </a:p>
        </p:txBody>
      </p:sp>
      <p:sp>
        <p:nvSpPr>
          <p:cNvPr id="18" name="Text 15"/>
          <p:cNvSpPr/>
          <p:nvPr/>
        </p:nvSpPr>
        <p:spPr>
          <a:xfrm>
            <a:off x="5212080" y="2697480"/>
            <a:ext cx="3493008" cy="347472"/>
          </a:xfrm>
          <a:prstGeom prst="rect">
            <a:avLst/>
          </a:prstGeom>
          <a:noFill/>
          <a:ln/>
        </p:spPr>
        <p:txBody>
          <a:bodyPr wrap="square" lIns="0" tIns="0" rIns="0" bIns="0" rtlCol="0" anchor="ctr"/>
          <a:lstStyle/>
          <a:p>
            <a:pPr marL="0" indent="0">
              <a:lnSpc>
                <a:spcPct val="130000"/>
              </a:lnSpc>
              <a:buNone/>
            </a:pPr>
            <a:r>
              <a:rPr lang="en-US" sz="950" dirty="0">
                <a:solidFill>
                  <a:srgbClr val="475569"/>
                </a:solidFill>
                <a:latin typeface="Calibri" pitchFamily="34" charset="0"/>
                <a:ea typeface="Calibri" pitchFamily="34" charset="-122"/>
                <a:cs typeface="Calibri" pitchFamily="34" charset="-120"/>
              </a:rPr>
              <a:t>High WOR driving disposal costs above oil revenue. Evaluate SWD or shut-in.</a:t>
            </a:r>
            <a:endParaRPr lang="en-US" sz="950" dirty="0"/>
          </a:p>
        </p:txBody>
      </p:sp>
      <p:sp>
        <p:nvSpPr>
          <p:cNvPr id="19" name="Shape 16"/>
          <p:cNvSpPr/>
          <p:nvPr/>
        </p:nvSpPr>
        <p:spPr>
          <a:xfrm>
            <a:off x="4709160" y="3218688"/>
            <a:ext cx="4114800" cy="78638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0" name="Text 17"/>
          <p:cNvSpPr/>
          <p:nvPr/>
        </p:nvSpPr>
        <p:spPr>
          <a:xfrm>
            <a:off x="4800600" y="3355848"/>
            <a:ext cx="365760" cy="457200"/>
          </a:xfrm>
          <a:prstGeom prst="rect">
            <a:avLst/>
          </a:prstGeom>
          <a:noFill/>
          <a:ln/>
        </p:spPr>
        <p:txBody>
          <a:bodyPr wrap="square" lIns="0" tIns="0" rIns="0" bIns="0" rtlCol="0" anchor="ctr"/>
          <a:lstStyle/>
          <a:p>
            <a:pPr marL="0" indent="0">
              <a:buNone/>
            </a:pPr>
            <a:r>
              <a:rPr lang="en-US" sz="1800" dirty="0">
                <a:solidFill>
                  <a:srgbClr val="000000"/>
                </a:solidFill>
              </a:rPr>
              <a:t>🟡</a:t>
            </a:r>
            <a:endParaRPr lang="en-US" sz="1800" dirty="0"/>
          </a:p>
        </p:txBody>
      </p:sp>
      <p:sp>
        <p:nvSpPr>
          <p:cNvPr id="21" name="Text 18"/>
          <p:cNvSpPr/>
          <p:nvPr/>
        </p:nvSpPr>
        <p:spPr>
          <a:xfrm>
            <a:off x="5212080" y="3310128"/>
            <a:ext cx="2377440"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Lifting Cost Alert</a:t>
            </a:r>
            <a:endParaRPr lang="en-US" sz="1150" dirty="0"/>
          </a:p>
        </p:txBody>
      </p:sp>
      <p:sp>
        <p:nvSpPr>
          <p:cNvPr id="22" name="Shape 19"/>
          <p:cNvSpPr/>
          <p:nvPr/>
        </p:nvSpPr>
        <p:spPr>
          <a:xfrm>
            <a:off x="7635240" y="3310128"/>
            <a:ext cx="1078992" cy="237744"/>
          </a:xfrm>
          <a:prstGeom prst="roundRect">
            <a:avLst>
              <a:gd name="adj" fmla="val 15385"/>
            </a:avLst>
          </a:prstGeom>
          <a:solidFill>
            <a:srgbClr val="0D1B2A"/>
          </a:solidFill>
          <a:ln w="12700">
            <a:solidFill>
              <a:srgbClr val="0D1B2A"/>
            </a:solidFill>
            <a:prstDash val="solid"/>
          </a:ln>
        </p:spPr>
        <p:txBody>
          <a:bodyPr/>
          <a:lstStyle/>
          <a:p>
            <a:endParaRPr lang="en-US"/>
          </a:p>
        </p:txBody>
      </p:sp>
      <p:sp>
        <p:nvSpPr>
          <p:cNvPr id="23" name="Text 20"/>
          <p:cNvSpPr/>
          <p:nvPr/>
        </p:nvSpPr>
        <p:spPr>
          <a:xfrm>
            <a:off x="7635240" y="3310128"/>
            <a:ext cx="1078992" cy="237744"/>
          </a:xfrm>
          <a:prstGeom prst="rect">
            <a:avLst/>
          </a:prstGeom>
          <a:noFill/>
          <a:ln/>
        </p:spPr>
        <p:txBody>
          <a:bodyPr wrap="square" lIns="0" tIns="0" rIns="0" bIns="0" rtlCol="0" anchor="ctr"/>
          <a:lstStyle/>
          <a:p>
            <a:pPr marL="0" indent="0" algn="ctr">
              <a:buNone/>
            </a:pPr>
            <a:r>
              <a:rPr lang="en-US" sz="850" b="1" dirty="0">
                <a:solidFill>
                  <a:srgbClr val="C9A84C"/>
                </a:solidFill>
                <a:latin typeface="Calibri" pitchFamily="34" charset="0"/>
                <a:ea typeface="Calibri" pitchFamily="34" charset="-122"/>
                <a:cs typeface="Calibri" pitchFamily="34" charset="-120"/>
              </a:rPr>
              <a:t>&gt; $30/BOE</a:t>
            </a:r>
            <a:endParaRPr lang="en-US" sz="850" dirty="0"/>
          </a:p>
        </p:txBody>
      </p:sp>
      <p:sp>
        <p:nvSpPr>
          <p:cNvPr id="24" name="Text 21"/>
          <p:cNvSpPr/>
          <p:nvPr/>
        </p:nvSpPr>
        <p:spPr>
          <a:xfrm>
            <a:off x="5212080" y="3566160"/>
            <a:ext cx="3493008" cy="347472"/>
          </a:xfrm>
          <a:prstGeom prst="rect">
            <a:avLst/>
          </a:prstGeom>
          <a:noFill/>
          <a:ln/>
        </p:spPr>
        <p:txBody>
          <a:bodyPr wrap="square" lIns="0" tIns="0" rIns="0" bIns="0" rtlCol="0" anchor="ctr"/>
          <a:lstStyle/>
          <a:p>
            <a:pPr marL="0" indent="0">
              <a:lnSpc>
                <a:spcPct val="130000"/>
              </a:lnSpc>
              <a:buNone/>
            </a:pPr>
            <a:r>
              <a:rPr lang="en-US" sz="950" dirty="0">
                <a:solidFill>
                  <a:srgbClr val="475569"/>
                </a:solidFill>
                <a:latin typeface="Calibri" pitchFamily="34" charset="0"/>
                <a:ea typeface="Calibri" pitchFamily="34" charset="-122"/>
                <a:cs typeface="Calibri" pitchFamily="34" charset="-120"/>
              </a:rPr>
              <a:t>Well is above the play-type threshold. Cost reduction or divestment review.</a:t>
            </a:r>
            <a:endParaRPr lang="en-US" sz="950" dirty="0"/>
          </a:p>
        </p:txBody>
      </p:sp>
      <p:sp>
        <p:nvSpPr>
          <p:cNvPr id="25" name="Shape 22"/>
          <p:cNvSpPr/>
          <p:nvPr/>
        </p:nvSpPr>
        <p:spPr>
          <a:xfrm>
            <a:off x="4709160" y="4087368"/>
            <a:ext cx="4114800" cy="786384"/>
          </a:xfrm>
          <a:prstGeom prst="rect">
            <a:avLst/>
          </a:prstGeom>
          <a:solidFill>
            <a:srgbClr val="FFFFFF"/>
          </a:solidFill>
          <a:ln w="12700">
            <a:solidFill>
              <a:srgbClr val="E2E8F0"/>
            </a:solidFill>
            <a:prstDash val="solid"/>
          </a:ln>
          <a:effectLst>
            <a:outerShdw blurRad="63500" dist="25400" dir="8100000" algn="bl" rotWithShape="0">
              <a:srgbClr val="000000">
                <a:alpha val="25000"/>
              </a:srgbClr>
            </a:outerShdw>
          </a:effectLst>
        </p:spPr>
        <p:txBody>
          <a:bodyPr/>
          <a:lstStyle/>
          <a:p>
            <a:endParaRPr lang="en-US"/>
          </a:p>
        </p:txBody>
      </p:sp>
      <p:sp>
        <p:nvSpPr>
          <p:cNvPr id="26" name="Text 23"/>
          <p:cNvSpPr/>
          <p:nvPr/>
        </p:nvSpPr>
        <p:spPr>
          <a:xfrm>
            <a:off x="4800600" y="4224528"/>
            <a:ext cx="365760" cy="457200"/>
          </a:xfrm>
          <a:prstGeom prst="rect">
            <a:avLst/>
          </a:prstGeom>
          <a:noFill/>
          <a:ln/>
        </p:spPr>
        <p:txBody>
          <a:bodyPr wrap="square" lIns="0" tIns="0" rIns="0" bIns="0" rtlCol="0" anchor="ctr"/>
          <a:lstStyle/>
          <a:p>
            <a:pPr marL="0" indent="0">
              <a:buNone/>
            </a:pPr>
            <a:r>
              <a:rPr lang="en-US" sz="1800" dirty="0">
                <a:solidFill>
                  <a:srgbClr val="000000"/>
                </a:solidFill>
              </a:rPr>
              <a:t>🔵</a:t>
            </a:r>
            <a:endParaRPr lang="en-US" sz="1800" dirty="0"/>
          </a:p>
        </p:txBody>
      </p:sp>
      <p:sp>
        <p:nvSpPr>
          <p:cNvPr id="27" name="Text 24"/>
          <p:cNvSpPr/>
          <p:nvPr/>
        </p:nvSpPr>
        <p:spPr>
          <a:xfrm>
            <a:off x="5212080" y="4178808"/>
            <a:ext cx="2377440" cy="237744"/>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Fixed Cost Absorption</a:t>
            </a:r>
            <a:endParaRPr lang="en-US" sz="1150" dirty="0"/>
          </a:p>
        </p:txBody>
      </p:sp>
      <p:sp>
        <p:nvSpPr>
          <p:cNvPr id="28" name="Shape 25"/>
          <p:cNvSpPr/>
          <p:nvPr/>
        </p:nvSpPr>
        <p:spPr>
          <a:xfrm>
            <a:off x="7635240" y="4178808"/>
            <a:ext cx="1078992" cy="237744"/>
          </a:xfrm>
          <a:prstGeom prst="roundRect">
            <a:avLst>
              <a:gd name="adj" fmla="val 15385"/>
            </a:avLst>
          </a:prstGeom>
          <a:solidFill>
            <a:srgbClr val="0D1B2A"/>
          </a:solidFill>
          <a:ln w="12700">
            <a:solidFill>
              <a:srgbClr val="0D1B2A"/>
            </a:solidFill>
            <a:prstDash val="solid"/>
          </a:ln>
        </p:spPr>
        <p:txBody>
          <a:bodyPr/>
          <a:lstStyle/>
          <a:p>
            <a:endParaRPr lang="en-US"/>
          </a:p>
        </p:txBody>
      </p:sp>
      <p:sp>
        <p:nvSpPr>
          <p:cNvPr id="29" name="Text 26"/>
          <p:cNvSpPr/>
          <p:nvPr/>
        </p:nvSpPr>
        <p:spPr>
          <a:xfrm>
            <a:off x="7635240" y="4178808"/>
            <a:ext cx="1078992" cy="237744"/>
          </a:xfrm>
          <a:prstGeom prst="rect">
            <a:avLst/>
          </a:prstGeom>
          <a:noFill/>
          <a:ln/>
        </p:spPr>
        <p:txBody>
          <a:bodyPr wrap="square" lIns="0" tIns="0" rIns="0" bIns="0" rtlCol="0" anchor="ctr"/>
          <a:lstStyle/>
          <a:p>
            <a:pPr marL="0" indent="0" algn="ctr">
              <a:buNone/>
            </a:pPr>
            <a:r>
              <a:rPr lang="en-US" sz="850" b="1" dirty="0">
                <a:solidFill>
                  <a:srgbClr val="C9A84C"/>
                </a:solidFill>
                <a:latin typeface="Calibri" pitchFamily="34" charset="0"/>
                <a:ea typeface="Calibri" pitchFamily="34" charset="-122"/>
                <a:cs typeface="Calibri" pitchFamily="34" charset="-120"/>
              </a:rPr>
              <a:t>Unit cost spike</a:t>
            </a:r>
            <a:endParaRPr lang="en-US" sz="850" dirty="0"/>
          </a:p>
        </p:txBody>
      </p:sp>
      <p:sp>
        <p:nvSpPr>
          <p:cNvPr id="30" name="Text 27"/>
          <p:cNvSpPr/>
          <p:nvPr/>
        </p:nvSpPr>
        <p:spPr>
          <a:xfrm>
            <a:off x="5212080" y="4434840"/>
            <a:ext cx="3493008" cy="347472"/>
          </a:xfrm>
          <a:prstGeom prst="rect">
            <a:avLst/>
          </a:prstGeom>
          <a:noFill/>
          <a:ln/>
        </p:spPr>
        <p:txBody>
          <a:bodyPr wrap="square" lIns="0" tIns="0" rIns="0" bIns="0" rtlCol="0" anchor="ctr"/>
          <a:lstStyle/>
          <a:p>
            <a:pPr marL="0" indent="0">
              <a:lnSpc>
                <a:spcPct val="130000"/>
              </a:lnSpc>
              <a:buNone/>
            </a:pPr>
            <a:r>
              <a:rPr lang="en-US" sz="950" dirty="0">
                <a:solidFill>
                  <a:srgbClr val="475569"/>
                </a:solidFill>
                <a:latin typeface="Calibri" pitchFamily="34" charset="0"/>
                <a:ea typeface="Calibri" pitchFamily="34" charset="-122"/>
                <a:cs typeface="Calibri" pitchFamily="34" charset="-120"/>
              </a:rPr>
              <a:t>Fixed costs (labour, insurance) unchanged but BOE dropped — under-producing.</a:t>
            </a:r>
            <a:endParaRPr lang="en-US" sz="950" dirty="0"/>
          </a:p>
        </p:txBody>
      </p:sp>
      <p:pic>
        <p:nvPicPr>
          <p:cNvPr id="32" name="Picture 31" descr="Centriv Petrologic.png">
            <a:extLst>
              <a:ext uri="{FF2B5EF4-FFF2-40B4-BE49-F238E27FC236}">
                <a16:creationId xmlns:a16="http://schemas.microsoft.com/office/drawing/2014/main" id="{09A78CAF-C002-D0C9-7214-B02F5032D14C}"/>
              </a:ext>
            </a:extLst>
          </p:cNvPr>
          <p:cNvPicPr>
            <a:picLocks noChangeAspect="1"/>
          </p:cNvPicPr>
          <p:nvPr/>
        </p:nvPicPr>
        <p:blipFill>
          <a:blip r:embed="rId4"/>
          <a:stretch>
            <a:fillRect/>
          </a:stretch>
        </p:blipFill>
        <p:spPr>
          <a:xfrm>
            <a:off x="8422476" y="19772"/>
            <a:ext cx="711013" cy="71101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42</TotalTime>
  <Words>2133</Words>
  <Application>Microsoft Office PowerPoint</Application>
  <PresentationFormat>On-screen Show (16:9)</PresentationFormat>
  <Paragraphs>426</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Courier New</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Automated Analysis Workflow – Client Pitch</dc:title>
  <dc:subject>Commercial Pitch Deck v2.0</dc:subject>
  <dc:creator>Petroleum Engineering Analytics Group</dc:creator>
  <cp:lastModifiedBy>olusegun osadiya</cp:lastModifiedBy>
  <cp:revision>3</cp:revision>
  <dcterms:created xsi:type="dcterms:W3CDTF">2026-06-09T08:25:48Z</dcterms:created>
  <dcterms:modified xsi:type="dcterms:W3CDTF">2026-06-10T17:17:24Z</dcterms:modified>
</cp:coreProperties>
</file>